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89" r:id="rId6"/>
    <p:sldId id="290" r:id="rId7"/>
    <p:sldId id="261" r:id="rId8"/>
    <p:sldId id="260" r:id="rId9"/>
    <p:sldId id="283" r:id="rId10"/>
    <p:sldId id="262" r:id="rId11"/>
    <p:sldId id="263" r:id="rId12"/>
    <p:sldId id="265" r:id="rId13"/>
    <p:sldId id="272" r:id="rId14"/>
    <p:sldId id="273" r:id="rId15"/>
    <p:sldId id="275" r:id="rId16"/>
    <p:sldId id="276" r:id="rId17"/>
    <p:sldId id="277" r:id="rId18"/>
    <p:sldId id="284" r:id="rId19"/>
    <p:sldId id="285" r:id="rId20"/>
    <p:sldId id="282" r:id="rId21"/>
    <p:sldId id="274" r:id="rId22"/>
    <p:sldId id="278" r:id="rId23"/>
    <p:sldId id="270" r:id="rId24"/>
    <p:sldId id="286" r:id="rId25"/>
    <p:sldId id="287" r:id="rId26"/>
    <p:sldId id="288" r:id="rId27"/>
    <p:sldId id="271" r:id="rId28"/>
  </p:sldIdLst>
  <p:sldSz cx="9144000" cy="5143500" type="screen16x9"/>
  <p:notesSz cx="6858000" cy="9144000"/>
  <p:embeddedFontLst>
    <p:embeddedFont>
      <p:font typeface="Bebas Neue" panose="020B0606020202050201" pitchFamily="34" charset="0"/>
      <p:regular r:id="rId30"/>
    </p:embeddedFont>
    <p:embeddedFont>
      <p:font typeface="Berlin Sans FB Demi" panose="020E0802020502020306" pitchFamily="34" charset="0"/>
      <p:bold r:id="rId31"/>
    </p:embeddedFont>
    <p:embeddedFont>
      <p:font typeface="Bernard MT Condensed" panose="02050806060905020404" pitchFamily="18" charset="0"/>
      <p:regular r:id="rId32"/>
    </p:embeddedFont>
    <p:embeddedFont>
      <p:font typeface="Centaur" panose="02030504050205020304" pitchFamily="18" charset="0"/>
      <p:regular r:id="rId33"/>
    </p:embeddedFont>
    <p:embeddedFont>
      <p:font typeface="Open Sans" panose="020B06060305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FCA2D43-C66C-49F1-87AD-32D5D9380E07}">
          <p14:sldIdLst>
            <p14:sldId id="256"/>
            <p14:sldId id="257"/>
            <p14:sldId id="258"/>
            <p14:sldId id="259"/>
            <p14:sldId id="289"/>
            <p14:sldId id="290"/>
            <p14:sldId id="261"/>
            <p14:sldId id="260"/>
            <p14:sldId id="283"/>
            <p14:sldId id="262"/>
            <p14:sldId id="263"/>
            <p14:sldId id="265"/>
            <p14:sldId id="272"/>
            <p14:sldId id="273"/>
            <p14:sldId id="275"/>
            <p14:sldId id="276"/>
            <p14:sldId id="277"/>
            <p14:sldId id="284"/>
            <p14:sldId id="285"/>
            <p14:sldId id="282"/>
            <p14:sldId id="274"/>
            <p14:sldId id="278"/>
            <p14:sldId id="270"/>
            <p14:sldId id="286"/>
            <p14:sldId id="287"/>
            <p14:sldId id="288"/>
            <p14:sldId id="27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jvLbZuNjBY08/YglNs3VHo9Y4Vt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hiya m" initials="sm" lastIdx="1" clrIdx="0">
    <p:extLst>
      <p:ext uri="{19B8F6BF-5375-455C-9EA6-DF929625EA0E}">
        <p15:presenceInfo xmlns:p15="http://schemas.microsoft.com/office/powerpoint/2012/main" userId="77ec0b8cf64684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1AF6D3-A839-4AD5-B5C1-E20763872039}">
  <a:tblStyle styleId="{221AF6D3-A839-4AD5-B5C1-E2076387203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customschemas.google.com/relationships/presentationmetadata" Target="metadata"/></Relationships>
</file>

<file path=ppt/diagrams/_rels/data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9.jp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9.jpg"/></Relationships>
</file>

<file path=ppt/diagrams/_rels/drawing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8129C9-2F63-463D-8595-1076CB72B2AF}" type="doc">
      <dgm:prSet loTypeId="urn:microsoft.com/office/officeart/2005/8/layout/hList7" loCatId="picture" qsTypeId="urn:microsoft.com/office/officeart/2005/8/quickstyle/simple1" qsCatId="simple" csTypeId="urn:microsoft.com/office/officeart/2005/8/colors/accent1_2" csCatId="accent1" phldr="1"/>
      <dgm:spPr/>
    </dgm:pt>
    <dgm:pt modelId="{8C139823-2F4E-4851-ADB2-522BA5400657}">
      <dgm:prSet phldrT="[Text]" custT="1"/>
      <dgm:spPr>
        <a:solidFill>
          <a:schemeClr val="bg2">
            <a:lumMod val="20000"/>
            <a:lumOff val="80000"/>
          </a:schemeClr>
        </a:solidFill>
      </dgm:spPr>
      <dgm:t>
        <a:bodyPr/>
        <a:lstStyle/>
        <a:p>
          <a:r>
            <a:rPr lang="en-US" sz="2000" dirty="0">
              <a:solidFill>
                <a:schemeClr val="tx1"/>
              </a:solidFill>
              <a:latin typeface="Berlin Sans FB Demi" panose="020E0802020502020306" pitchFamily="34" charset="0"/>
            </a:rPr>
            <a:t>Surface Irrigation (45%)</a:t>
          </a:r>
          <a:endParaRPr lang="en-IN" sz="2000" dirty="0">
            <a:solidFill>
              <a:schemeClr val="tx1"/>
            </a:solidFill>
            <a:latin typeface="Berlin Sans FB Demi" panose="020E0802020502020306" pitchFamily="34" charset="0"/>
          </a:endParaRPr>
        </a:p>
      </dgm:t>
    </dgm:pt>
    <dgm:pt modelId="{EA087237-F2E6-4F1D-9B3B-8AEA1476C811}" type="parTrans" cxnId="{279DC857-12F7-49EE-8195-1AC69E99DED4}">
      <dgm:prSet/>
      <dgm:spPr/>
      <dgm:t>
        <a:bodyPr/>
        <a:lstStyle/>
        <a:p>
          <a:endParaRPr lang="en-IN"/>
        </a:p>
      </dgm:t>
    </dgm:pt>
    <dgm:pt modelId="{77E607A2-B55C-4517-911D-70FCAD96C47E}" type="sibTrans" cxnId="{279DC857-12F7-49EE-8195-1AC69E99DED4}">
      <dgm:prSet/>
      <dgm:spPr/>
      <dgm:t>
        <a:bodyPr/>
        <a:lstStyle/>
        <a:p>
          <a:endParaRPr lang="en-IN"/>
        </a:p>
      </dgm:t>
    </dgm:pt>
    <dgm:pt modelId="{DC42B700-7842-4E63-9B32-7BDD7B1060E0}">
      <dgm:prSet phldrT="[Text]" custT="1"/>
      <dgm:spPr>
        <a:solidFill>
          <a:srgbClr val="92D050"/>
        </a:solidFill>
      </dgm:spPr>
      <dgm:t>
        <a:bodyPr/>
        <a:lstStyle/>
        <a:p>
          <a:r>
            <a:rPr lang="en-US" sz="2000" dirty="0">
              <a:solidFill>
                <a:schemeClr val="tx1"/>
              </a:solidFill>
              <a:latin typeface="Berlin Sans FB Demi" panose="020E0802020502020306" pitchFamily="34" charset="0"/>
            </a:rPr>
            <a:t>Sprinkler Irrigation (75%)</a:t>
          </a:r>
          <a:endParaRPr lang="en-IN" sz="2000" dirty="0"/>
        </a:p>
      </dgm:t>
    </dgm:pt>
    <dgm:pt modelId="{2FCD3BC7-CF9D-46E8-8ACE-E47238021D6A}" type="parTrans" cxnId="{85970B26-43AC-4F7E-AAF6-866ECDD4D55D}">
      <dgm:prSet/>
      <dgm:spPr/>
      <dgm:t>
        <a:bodyPr/>
        <a:lstStyle/>
        <a:p>
          <a:endParaRPr lang="en-IN"/>
        </a:p>
      </dgm:t>
    </dgm:pt>
    <dgm:pt modelId="{939EA8BD-1630-46DA-A09A-9ADC167153FA}" type="sibTrans" cxnId="{85970B26-43AC-4F7E-AAF6-866ECDD4D55D}">
      <dgm:prSet/>
      <dgm:spPr/>
      <dgm:t>
        <a:bodyPr/>
        <a:lstStyle/>
        <a:p>
          <a:endParaRPr lang="en-IN"/>
        </a:p>
      </dgm:t>
    </dgm:pt>
    <dgm:pt modelId="{99AA3E35-805A-428F-81FA-E7EFBB873CCA}">
      <dgm:prSet phldrT="[Text]" custT="1"/>
      <dgm:spPr>
        <a:solidFill>
          <a:srgbClr val="FFC000"/>
        </a:solidFill>
      </dgm:spPr>
      <dgm:t>
        <a:bodyPr/>
        <a:lstStyle/>
        <a:p>
          <a:r>
            <a:rPr lang="en-US" sz="2000" dirty="0">
              <a:solidFill>
                <a:schemeClr val="tx1"/>
              </a:solidFill>
              <a:latin typeface="Berlin Sans FB Demi" panose="020E0802020502020306" pitchFamily="34" charset="0"/>
            </a:rPr>
            <a:t>Localized Irrigation (90%)</a:t>
          </a:r>
          <a:endParaRPr lang="en-IN" sz="2000" dirty="0"/>
        </a:p>
      </dgm:t>
    </dgm:pt>
    <dgm:pt modelId="{260621A1-2A3B-4BCA-876D-009204488E61}" type="parTrans" cxnId="{C9A5323B-D97F-47E4-9B53-B2017433AE6C}">
      <dgm:prSet/>
      <dgm:spPr/>
      <dgm:t>
        <a:bodyPr/>
        <a:lstStyle/>
        <a:p>
          <a:endParaRPr lang="en-IN"/>
        </a:p>
      </dgm:t>
    </dgm:pt>
    <dgm:pt modelId="{24606AAA-6875-4F54-8E24-EFF7DB3095BE}" type="sibTrans" cxnId="{C9A5323B-D97F-47E4-9B53-B2017433AE6C}">
      <dgm:prSet/>
      <dgm:spPr/>
      <dgm:t>
        <a:bodyPr/>
        <a:lstStyle/>
        <a:p>
          <a:endParaRPr lang="en-IN"/>
        </a:p>
      </dgm:t>
    </dgm:pt>
    <dgm:pt modelId="{BACC5A9D-E067-462D-B789-948F911B058B}" type="pres">
      <dgm:prSet presAssocID="{4C8129C9-2F63-463D-8595-1076CB72B2AF}" presName="Name0" presStyleCnt="0">
        <dgm:presLayoutVars>
          <dgm:dir/>
          <dgm:resizeHandles val="exact"/>
        </dgm:presLayoutVars>
      </dgm:prSet>
      <dgm:spPr/>
    </dgm:pt>
    <dgm:pt modelId="{DA5094EA-480A-4AE3-A7B3-E5242B051662}" type="pres">
      <dgm:prSet presAssocID="{4C8129C9-2F63-463D-8595-1076CB72B2AF}" presName="fgShape" presStyleLbl="fgShp" presStyleIdx="0" presStyleCnt="1"/>
      <dgm:spPr>
        <a:prstGeom prst="rightArrow">
          <a:avLst/>
        </a:prstGeom>
        <a:solidFill>
          <a:srgbClr val="002060"/>
        </a:solidFill>
      </dgm:spPr>
    </dgm:pt>
    <dgm:pt modelId="{571CC810-0893-4109-895B-8B51A6B9F9B7}" type="pres">
      <dgm:prSet presAssocID="{4C8129C9-2F63-463D-8595-1076CB72B2AF}" presName="linComp" presStyleCnt="0"/>
      <dgm:spPr/>
    </dgm:pt>
    <dgm:pt modelId="{FEC92612-2DBF-4056-B925-338E959D0E80}" type="pres">
      <dgm:prSet presAssocID="{8C139823-2F4E-4851-ADB2-522BA5400657}" presName="compNode" presStyleCnt="0"/>
      <dgm:spPr/>
    </dgm:pt>
    <dgm:pt modelId="{C1434CEC-4EAD-4883-BDCD-0BF7D6BADCA5}" type="pres">
      <dgm:prSet presAssocID="{8C139823-2F4E-4851-ADB2-522BA5400657}" presName="bkgdShape" presStyleLbl="node1" presStyleIdx="0" presStyleCnt="3"/>
      <dgm:spPr/>
    </dgm:pt>
    <dgm:pt modelId="{A333CFB2-58C1-4A90-8E53-5B7051773F3F}" type="pres">
      <dgm:prSet presAssocID="{8C139823-2F4E-4851-ADB2-522BA5400657}" presName="nodeTx" presStyleLbl="node1" presStyleIdx="0" presStyleCnt="3">
        <dgm:presLayoutVars>
          <dgm:bulletEnabled val="1"/>
        </dgm:presLayoutVars>
      </dgm:prSet>
      <dgm:spPr/>
    </dgm:pt>
    <dgm:pt modelId="{CC3B0482-0626-4512-B368-4E9A4310CE1C}" type="pres">
      <dgm:prSet presAssocID="{8C139823-2F4E-4851-ADB2-522BA5400657}" presName="invisiNode" presStyleLbl="node1" presStyleIdx="0" presStyleCnt="3"/>
      <dgm:spPr/>
    </dgm:pt>
    <dgm:pt modelId="{A0C5AC5C-97D9-46AB-B991-9FECFFB9F113}" type="pres">
      <dgm:prSet presAssocID="{8C139823-2F4E-4851-ADB2-522BA5400657}"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pt>
    <dgm:pt modelId="{337203B0-1997-4DF9-81EB-40D9E24A5728}" type="pres">
      <dgm:prSet presAssocID="{77E607A2-B55C-4517-911D-70FCAD96C47E}" presName="sibTrans" presStyleLbl="sibTrans2D1" presStyleIdx="0" presStyleCnt="0"/>
      <dgm:spPr/>
    </dgm:pt>
    <dgm:pt modelId="{7D203736-678D-4553-A95B-53AE62FCEF5A}" type="pres">
      <dgm:prSet presAssocID="{DC42B700-7842-4E63-9B32-7BDD7B1060E0}" presName="compNode" presStyleCnt="0"/>
      <dgm:spPr/>
    </dgm:pt>
    <dgm:pt modelId="{C2AF4C56-584F-481A-8773-BDE240BB6B01}" type="pres">
      <dgm:prSet presAssocID="{DC42B700-7842-4E63-9B32-7BDD7B1060E0}" presName="bkgdShape" presStyleLbl="node1" presStyleIdx="1" presStyleCnt="3"/>
      <dgm:spPr/>
    </dgm:pt>
    <dgm:pt modelId="{B73E702F-366B-42CF-90E7-2BE0896642FF}" type="pres">
      <dgm:prSet presAssocID="{DC42B700-7842-4E63-9B32-7BDD7B1060E0}" presName="nodeTx" presStyleLbl="node1" presStyleIdx="1" presStyleCnt="3">
        <dgm:presLayoutVars>
          <dgm:bulletEnabled val="1"/>
        </dgm:presLayoutVars>
      </dgm:prSet>
      <dgm:spPr/>
    </dgm:pt>
    <dgm:pt modelId="{9D0CCCE0-5170-499F-A505-4FE461FCB60A}" type="pres">
      <dgm:prSet presAssocID="{DC42B700-7842-4E63-9B32-7BDD7B1060E0}" presName="invisiNode" presStyleLbl="node1" presStyleIdx="1" presStyleCnt="3"/>
      <dgm:spPr/>
    </dgm:pt>
    <dgm:pt modelId="{1AD69BA4-02C9-4492-AF06-B43F725660F4}" type="pres">
      <dgm:prSet presAssocID="{DC42B700-7842-4E63-9B32-7BDD7B1060E0}"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FD31C90B-B701-49CE-A430-87C7F9405A81}" type="pres">
      <dgm:prSet presAssocID="{939EA8BD-1630-46DA-A09A-9ADC167153FA}" presName="sibTrans" presStyleLbl="sibTrans2D1" presStyleIdx="0" presStyleCnt="0"/>
      <dgm:spPr/>
    </dgm:pt>
    <dgm:pt modelId="{2E6778CD-C458-4A63-8759-7846B51F03A2}" type="pres">
      <dgm:prSet presAssocID="{99AA3E35-805A-428F-81FA-E7EFBB873CCA}" presName="compNode" presStyleCnt="0"/>
      <dgm:spPr/>
    </dgm:pt>
    <dgm:pt modelId="{4152D61C-B58D-4926-BA7C-55372EF361BA}" type="pres">
      <dgm:prSet presAssocID="{99AA3E35-805A-428F-81FA-E7EFBB873CCA}" presName="bkgdShape" presStyleLbl="node1" presStyleIdx="2" presStyleCnt="3"/>
      <dgm:spPr/>
    </dgm:pt>
    <dgm:pt modelId="{4B9C5D08-DE15-4C3A-B887-9DB29A42AEB8}" type="pres">
      <dgm:prSet presAssocID="{99AA3E35-805A-428F-81FA-E7EFBB873CCA}" presName="nodeTx" presStyleLbl="node1" presStyleIdx="2" presStyleCnt="3">
        <dgm:presLayoutVars>
          <dgm:bulletEnabled val="1"/>
        </dgm:presLayoutVars>
      </dgm:prSet>
      <dgm:spPr/>
    </dgm:pt>
    <dgm:pt modelId="{FB740789-6CBE-4F25-AC26-7C58C0D6E8F1}" type="pres">
      <dgm:prSet presAssocID="{99AA3E35-805A-428F-81FA-E7EFBB873CCA}" presName="invisiNode" presStyleLbl="node1" presStyleIdx="2" presStyleCnt="3"/>
      <dgm:spPr/>
    </dgm:pt>
    <dgm:pt modelId="{63A23319-AF31-4707-B3CE-DCA9F2705727}" type="pres">
      <dgm:prSet presAssocID="{99AA3E35-805A-428F-81FA-E7EFBB873CCA}"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9000" b="-39000"/>
          </a:stretch>
        </a:blipFill>
      </dgm:spPr>
    </dgm:pt>
  </dgm:ptLst>
  <dgm:cxnLst>
    <dgm:cxn modelId="{D52C100A-72EB-4DB9-9BD2-70895F78F1FB}" type="presOf" srcId="{8C139823-2F4E-4851-ADB2-522BA5400657}" destId="{A333CFB2-58C1-4A90-8E53-5B7051773F3F}" srcOrd="1" destOrd="0" presId="urn:microsoft.com/office/officeart/2005/8/layout/hList7"/>
    <dgm:cxn modelId="{85970B26-43AC-4F7E-AAF6-866ECDD4D55D}" srcId="{4C8129C9-2F63-463D-8595-1076CB72B2AF}" destId="{DC42B700-7842-4E63-9B32-7BDD7B1060E0}" srcOrd="1" destOrd="0" parTransId="{2FCD3BC7-CF9D-46E8-8ACE-E47238021D6A}" sibTransId="{939EA8BD-1630-46DA-A09A-9ADC167153FA}"/>
    <dgm:cxn modelId="{C9A5323B-D97F-47E4-9B53-B2017433AE6C}" srcId="{4C8129C9-2F63-463D-8595-1076CB72B2AF}" destId="{99AA3E35-805A-428F-81FA-E7EFBB873CCA}" srcOrd="2" destOrd="0" parTransId="{260621A1-2A3B-4BCA-876D-009204488E61}" sibTransId="{24606AAA-6875-4F54-8E24-EFF7DB3095BE}"/>
    <dgm:cxn modelId="{D732676C-8A31-41D1-B36E-BF3482BCA325}" type="presOf" srcId="{4C8129C9-2F63-463D-8595-1076CB72B2AF}" destId="{BACC5A9D-E067-462D-B789-948F911B058B}" srcOrd="0" destOrd="0" presId="urn:microsoft.com/office/officeart/2005/8/layout/hList7"/>
    <dgm:cxn modelId="{1818BE51-46EA-4EC7-A7EF-44753945E1DA}" type="presOf" srcId="{77E607A2-B55C-4517-911D-70FCAD96C47E}" destId="{337203B0-1997-4DF9-81EB-40D9E24A5728}" srcOrd="0" destOrd="0" presId="urn:microsoft.com/office/officeart/2005/8/layout/hList7"/>
    <dgm:cxn modelId="{279DC857-12F7-49EE-8195-1AC69E99DED4}" srcId="{4C8129C9-2F63-463D-8595-1076CB72B2AF}" destId="{8C139823-2F4E-4851-ADB2-522BA5400657}" srcOrd="0" destOrd="0" parTransId="{EA087237-F2E6-4F1D-9B3B-8AEA1476C811}" sibTransId="{77E607A2-B55C-4517-911D-70FCAD96C47E}"/>
    <dgm:cxn modelId="{869CD894-44C5-4CE9-B917-6902BA0AAB1A}" type="presOf" srcId="{8C139823-2F4E-4851-ADB2-522BA5400657}" destId="{C1434CEC-4EAD-4883-BDCD-0BF7D6BADCA5}" srcOrd="0" destOrd="0" presId="urn:microsoft.com/office/officeart/2005/8/layout/hList7"/>
    <dgm:cxn modelId="{C0F2D1A8-9D4A-464E-A6F1-CFB0608B87AE}" type="presOf" srcId="{939EA8BD-1630-46DA-A09A-9ADC167153FA}" destId="{FD31C90B-B701-49CE-A430-87C7F9405A81}" srcOrd="0" destOrd="0" presId="urn:microsoft.com/office/officeart/2005/8/layout/hList7"/>
    <dgm:cxn modelId="{5A2ECCC6-B062-4377-8F7E-F5FADD9F6642}" type="presOf" srcId="{DC42B700-7842-4E63-9B32-7BDD7B1060E0}" destId="{C2AF4C56-584F-481A-8773-BDE240BB6B01}" srcOrd="0" destOrd="0" presId="urn:microsoft.com/office/officeart/2005/8/layout/hList7"/>
    <dgm:cxn modelId="{FBEE61CC-7D55-4B29-844F-21AA2291B09E}" type="presOf" srcId="{99AA3E35-805A-428F-81FA-E7EFBB873CCA}" destId="{4B9C5D08-DE15-4C3A-B887-9DB29A42AEB8}" srcOrd="1" destOrd="0" presId="urn:microsoft.com/office/officeart/2005/8/layout/hList7"/>
    <dgm:cxn modelId="{935EEED2-721A-43F1-98FE-7C07D9A121D9}" type="presOf" srcId="{99AA3E35-805A-428F-81FA-E7EFBB873CCA}" destId="{4152D61C-B58D-4926-BA7C-55372EF361BA}" srcOrd="0" destOrd="0" presId="urn:microsoft.com/office/officeart/2005/8/layout/hList7"/>
    <dgm:cxn modelId="{65B0E7E7-7679-4405-A492-81A052D11DF8}" type="presOf" srcId="{DC42B700-7842-4E63-9B32-7BDD7B1060E0}" destId="{B73E702F-366B-42CF-90E7-2BE0896642FF}" srcOrd="1" destOrd="0" presId="urn:microsoft.com/office/officeart/2005/8/layout/hList7"/>
    <dgm:cxn modelId="{8198BC1A-7CB2-4962-8F2A-5C66F6F8B56C}" type="presParOf" srcId="{BACC5A9D-E067-462D-B789-948F911B058B}" destId="{DA5094EA-480A-4AE3-A7B3-E5242B051662}" srcOrd="0" destOrd="0" presId="urn:microsoft.com/office/officeart/2005/8/layout/hList7"/>
    <dgm:cxn modelId="{92AB5195-85FA-4369-9E04-AF570DDC1A88}" type="presParOf" srcId="{BACC5A9D-E067-462D-B789-948F911B058B}" destId="{571CC810-0893-4109-895B-8B51A6B9F9B7}" srcOrd="1" destOrd="0" presId="urn:microsoft.com/office/officeart/2005/8/layout/hList7"/>
    <dgm:cxn modelId="{8B1F9E20-B2DB-4F4C-80A1-D58D2291ABD3}" type="presParOf" srcId="{571CC810-0893-4109-895B-8B51A6B9F9B7}" destId="{FEC92612-2DBF-4056-B925-338E959D0E80}" srcOrd="0" destOrd="0" presId="urn:microsoft.com/office/officeart/2005/8/layout/hList7"/>
    <dgm:cxn modelId="{D24A3A09-148E-4B5C-90E7-D200EC1F95C1}" type="presParOf" srcId="{FEC92612-2DBF-4056-B925-338E959D0E80}" destId="{C1434CEC-4EAD-4883-BDCD-0BF7D6BADCA5}" srcOrd="0" destOrd="0" presId="urn:microsoft.com/office/officeart/2005/8/layout/hList7"/>
    <dgm:cxn modelId="{8B3BD15A-7E51-4468-855C-ED581EBDF55D}" type="presParOf" srcId="{FEC92612-2DBF-4056-B925-338E959D0E80}" destId="{A333CFB2-58C1-4A90-8E53-5B7051773F3F}" srcOrd="1" destOrd="0" presId="urn:microsoft.com/office/officeart/2005/8/layout/hList7"/>
    <dgm:cxn modelId="{28B9D0DE-D41D-49EC-A757-47CDB1B63C99}" type="presParOf" srcId="{FEC92612-2DBF-4056-B925-338E959D0E80}" destId="{CC3B0482-0626-4512-B368-4E9A4310CE1C}" srcOrd="2" destOrd="0" presId="urn:microsoft.com/office/officeart/2005/8/layout/hList7"/>
    <dgm:cxn modelId="{639C4B32-AF5A-4C2B-986D-F77AFCE98C2E}" type="presParOf" srcId="{FEC92612-2DBF-4056-B925-338E959D0E80}" destId="{A0C5AC5C-97D9-46AB-B991-9FECFFB9F113}" srcOrd="3" destOrd="0" presId="urn:microsoft.com/office/officeart/2005/8/layout/hList7"/>
    <dgm:cxn modelId="{5B446615-2192-4694-9D55-358ACD0360B2}" type="presParOf" srcId="{571CC810-0893-4109-895B-8B51A6B9F9B7}" destId="{337203B0-1997-4DF9-81EB-40D9E24A5728}" srcOrd="1" destOrd="0" presId="urn:microsoft.com/office/officeart/2005/8/layout/hList7"/>
    <dgm:cxn modelId="{B1DEB7ED-4820-4600-9B0B-5F565D6FB5A8}" type="presParOf" srcId="{571CC810-0893-4109-895B-8B51A6B9F9B7}" destId="{7D203736-678D-4553-A95B-53AE62FCEF5A}" srcOrd="2" destOrd="0" presId="urn:microsoft.com/office/officeart/2005/8/layout/hList7"/>
    <dgm:cxn modelId="{AB1C8E9E-2A3C-49D3-912E-BCC8ACCDE801}" type="presParOf" srcId="{7D203736-678D-4553-A95B-53AE62FCEF5A}" destId="{C2AF4C56-584F-481A-8773-BDE240BB6B01}" srcOrd="0" destOrd="0" presId="urn:microsoft.com/office/officeart/2005/8/layout/hList7"/>
    <dgm:cxn modelId="{EFECCD49-C091-4AC2-B069-545995A76C4B}" type="presParOf" srcId="{7D203736-678D-4553-A95B-53AE62FCEF5A}" destId="{B73E702F-366B-42CF-90E7-2BE0896642FF}" srcOrd="1" destOrd="0" presId="urn:microsoft.com/office/officeart/2005/8/layout/hList7"/>
    <dgm:cxn modelId="{F7A4673A-7411-4ED8-825F-CEFD58A54A9D}" type="presParOf" srcId="{7D203736-678D-4553-A95B-53AE62FCEF5A}" destId="{9D0CCCE0-5170-499F-A505-4FE461FCB60A}" srcOrd="2" destOrd="0" presId="urn:microsoft.com/office/officeart/2005/8/layout/hList7"/>
    <dgm:cxn modelId="{A7423924-FCCD-48A1-AA5E-3BEEB86FC72A}" type="presParOf" srcId="{7D203736-678D-4553-A95B-53AE62FCEF5A}" destId="{1AD69BA4-02C9-4492-AF06-B43F725660F4}" srcOrd="3" destOrd="0" presId="urn:microsoft.com/office/officeart/2005/8/layout/hList7"/>
    <dgm:cxn modelId="{159A2203-65F4-41FE-9152-838CCDC13029}" type="presParOf" srcId="{571CC810-0893-4109-895B-8B51A6B9F9B7}" destId="{FD31C90B-B701-49CE-A430-87C7F9405A81}" srcOrd="3" destOrd="0" presId="urn:microsoft.com/office/officeart/2005/8/layout/hList7"/>
    <dgm:cxn modelId="{274D839D-ED8F-4D87-B64D-41BD40FF2087}" type="presParOf" srcId="{571CC810-0893-4109-895B-8B51A6B9F9B7}" destId="{2E6778CD-C458-4A63-8759-7846B51F03A2}" srcOrd="4" destOrd="0" presId="urn:microsoft.com/office/officeart/2005/8/layout/hList7"/>
    <dgm:cxn modelId="{469BC898-A72C-4649-80FE-F37743081216}" type="presParOf" srcId="{2E6778CD-C458-4A63-8759-7846B51F03A2}" destId="{4152D61C-B58D-4926-BA7C-55372EF361BA}" srcOrd="0" destOrd="0" presId="urn:microsoft.com/office/officeart/2005/8/layout/hList7"/>
    <dgm:cxn modelId="{CF012EE7-0102-4041-92A3-FA10EF85FA8E}" type="presParOf" srcId="{2E6778CD-C458-4A63-8759-7846B51F03A2}" destId="{4B9C5D08-DE15-4C3A-B887-9DB29A42AEB8}" srcOrd="1" destOrd="0" presId="urn:microsoft.com/office/officeart/2005/8/layout/hList7"/>
    <dgm:cxn modelId="{98996F6E-C164-44FF-B277-16C83B96BFB2}" type="presParOf" srcId="{2E6778CD-C458-4A63-8759-7846B51F03A2}" destId="{FB740789-6CBE-4F25-AC26-7C58C0D6E8F1}" srcOrd="2" destOrd="0" presId="urn:microsoft.com/office/officeart/2005/8/layout/hList7"/>
    <dgm:cxn modelId="{B6D19659-243A-4C5C-9FE8-DBE478EF335E}" type="presParOf" srcId="{2E6778CD-C458-4A63-8759-7846B51F03A2}" destId="{63A23319-AF31-4707-B3CE-DCA9F2705727}"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100CB9-5DAE-46CE-9033-713FBDE5D4ED}" type="doc">
      <dgm:prSet loTypeId="urn:microsoft.com/office/officeart/2008/layout/VerticalCurvedList" loCatId="list" qsTypeId="urn:microsoft.com/office/officeart/2005/8/quickstyle/3d3" qsCatId="3D" csTypeId="urn:microsoft.com/office/officeart/2005/8/colors/accent0_3" csCatId="mainScheme" phldr="1"/>
      <dgm:spPr/>
      <dgm:t>
        <a:bodyPr/>
        <a:lstStyle/>
        <a:p>
          <a:endParaRPr lang="en-IN"/>
        </a:p>
      </dgm:t>
    </dgm:pt>
    <dgm:pt modelId="{A8C4E361-29A5-40F1-82B1-3FB8BF1EA837}">
      <dgm:prSet phldrT="[Text]"/>
      <dgm:spPr/>
      <dgm:t>
        <a:bodyPr/>
        <a:lstStyle/>
        <a:p>
          <a:r>
            <a:rPr lang="en-US" dirty="0"/>
            <a:t>Calculate Reference ETo (Use FAO Penman-Monteith method)</a:t>
          </a:r>
          <a:endParaRPr lang="en-IN" dirty="0"/>
        </a:p>
      </dgm:t>
    </dgm:pt>
    <dgm:pt modelId="{F08C7CE6-2229-4DC4-9A61-57E79300DEA9}" type="parTrans" cxnId="{672225C4-6A16-40EF-AB36-B6F8AC4C27E5}">
      <dgm:prSet/>
      <dgm:spPr/>
      <dgm:t>
        <a:bodyPr/>
        <a:lstStyle/>
        <a:p>
          <a:endParaRPr lang="en-IN"/>
        </a:p>
      </dgm:t>
    </dgm:pt>
    <dgm:pt modelId="{E16800F1-0745-4219-943C-E3F2F678D5DC}" type="sibTrans" cxnId="{672225C4-6A16-40EF-AB36-B6F8AC4C27E5}">
      <dgm:prSet/>
      <dgm:spPr/>
      <dgm:t>
        <a:bodyPr/>
        <a:lstStyle/>
        <a:p>
          <a:endParaRPr lang="en-IN"/>
        </a:p>
      </dgm:t>
    </dgm:pt>
    <dgm:pt modelId="{AA7446D3-6818-47C1-BC73-78B59203F62E}">
      <dgm:prSet phldrT="[Text]"/>
      <dgm:spPr/>
      <dgm:t>
        <a:bodyPr/>
        <a:lstStyle/>
        <a:p>
          <a:r>
            <a:rPr lang="en-US" dirty="0"/>
            <a:t>Select stage lengths </a:t>
          </a:r>
          <a:endParaRPr lang="en-IN" dirty="0"/>
        </a:p>
      </dgm:t>
    </dgm:pt>
    <dgm:pt modelId="{EBB397D5-3791-4A76-811F-E5259C0934DF}" type="parTrans" cxnId="{260AEE95-2708-4AAB-9D35-94988DDC06DA}">
      <dgm:prSet/>
      <dgm:spPr/>
      <dgm:t>
        <a:bodyPr/>
        <a:lstStyle/>
        <a:p>
          <a:endParaRPr lang="en-IN"/>
        </a:p>
      </dgm:t>
    </dgm:pt>
    <dgm:pt modelId="{1AA62256-244F-4BA4-AD8E-8547C7DB92AA}" type="sibTrans" cxnId="{260AEE95-2708-4AAB-9D35-94988DDC06DA}">
      <dgm:prSet/>
      <dgm:spPr/>
      <dgm:t>
        <a:bodyPr/>
        <a:lstStyle/>
        <a:p>
          <a:endParaRPr lang="en-IN"/>
        </a:p>
      </dgm:t>
    </dgm:pt>
    <dgm:pt modelId="{A4557271-AE2D-4DC0-83D1-57599822E772}">
      <dgm:prSet phldrT="[Text]"/>
      <dgm:spPr/>
      <dgm:t>
        <a:bodyPr/>
        <a:lstStyle/>
        <a:p>
          <a:r>
            <a:rPr lang="en-IN" dirty="0"/>
            <a:t>Kc Single crop coefficient</a:t>
          </a:r>
        </a:p>
      </dgm:t>
    </dgm:pt>
    <dgm:pt modelId="{A72061DD-F4A5-4FC1-A58B-1E00128289D9}" type="parTrans" cxnId="{E148EB55-BFA7-4B23-B578-20512B81AD9F}">
      <dgm:prSet/>
      <dgm:spPr/>
      <dgm:t>
        <a:bodyPr/>
        <a:lstStyle/>
        <a:p>
          <a:endParaRPr lang="en-IN"/>
        </a:p>
      </dgm:t>
    </dgm:pt>
    <dgm:pt modelId="{DFD4AE6C-9E91-49A2-A9A5-87D9C4763436}" type="sibTrans" cxnId="{E148EB55-BFA7-4B23-B578-20512B81AD9F}">
      <dgm:prSet/>
      <dgm:spPr/>
      <dgm:t>
        <a:bodyPr/>
        <a:lstStyle/>
        <a:p>
          <a:endParaRPr lang="en-IN"/>
        </a:p>
      </dgm:t>
    </dgm:pt>
    <dgm:pt modelId="{3D222CE5-EEF2-4468-885E-BF2D208B0609}">
      <dgm:prSet phldrT="[Text]"/>
      <dgm:spPr/>
      <dgm:t>
        <a:bodyPr/>
        <a:lstStyle/>
        <a:p>
          <a:r>
            <a:rPr lang="en-IN" dirty="0"/>
            <a:t>Select values for Kc </a:t>
          </a:r>
          <a:r>
            <a:rPr lang="en-IN" dirty="0" err="1"/>
            <a:t>ini</a:t>
          </a:r>
          <a:r>
            <a:rPr lang="en-IN" dirty="0"/>
            <a:t>, Kc mid &amp; Kc end </a:t>
          </a:r>
        </a:p>
      </dgm:t>
    </dgm:pt>
    <dgm:pt modelId="{DA764509-CAF5-469F-924E-1529382B7F42}" type="parTrans" cxnId="{4E094588-43B8-4314-A15A-C61AA1DD3752}">
      <dgm:prSet/>
      <dgm:spPr/>
      <dgm:t>
        <a:bodyPr/>
        <a:lstStyle/>
        <a:p>
          <a:endParaRPr lang="en-IN"/>
        </a:p>
      </dgm:t>
    </dgm:pt>
    <dgm:pt modelId="{D5355983-EE2C-4D3A-B76D-B00F06EB7F37}" type="sibTrans" cxnId="{4E094588-43B8-4314-A15A-C61AA1DD3752}">
      <dgm:prSet/>
      <dgm:spPr/>
      <dgm:t>
        <a:bodyPr/>
        <a:lstStyle/>
        <a:p>
          <a:endParaRPr lang="en-IN"/>
        </a:p>
      </dgm:t>
    </dgm:pt>
    <dgm:pt modelId="{C782172A-266D-4E49-AC75-BD9585463CD6}">
      <dgm:prSet phldrT="[Text]"/>
      <dgm:spPr/>
      <dgm:t>
        <a:bodyPr/>
        <a:lstStyle/>
        <a:p>
          <a:r>
            <a:rPr lang="en-IN" dirty="0" err="1"/>
            <a:t>ETc</a:t>
          </a:r>
          <a:r>
            <a:rPr lang="en-IN" dirty="0"/>
            <a:t> = ETo x Kc</a:t>
          </a:r>
        </a:p>
      </dgm:t>
    </dgm:pt>
    <dgm:pt modelId="{7EDCACF0-5D78-4EEE-88C4-D3D4EE63D9F6}" type="parTrans" cxnId="{1A8CCEC8-5128-42DC-AF50-73105D6C80BD}">
      <dgm:prSet/>
      <dgm:spPr/>
      <dgm:t>
        <a:bodyPr/>
        <a:lstStyle/>
        <a:p>
          <a:endParaRPr lang="en-IN"/>
        </a:p>
      </dgm:t>
    </dgm:pt>
    <dgm:pt modelId="{AD129147-2366-427B-83E0-D955A37464EA}" type="sibTrans" cxnId="{1A8CCEC8-5128-42DC-AF50-73105D6C80BD}">
      <dgm:prSet/>
      <dgm:spPr/>
      <dgm:t>
        <a:bodyPr/>
        <a:lstStyle/>
        <a:p>
          <a:endParaRPr lang="en-IN"/>
        </a:p>
      </dgm:t>
    </dgm:pt>
    <dgm:pt modelId="{BD0BC953-70E5-41A2-9C83-3AFD91784D5B}" type="pres">
      <dgm:prSet presAssocID="{E2100CB9-5DAE-46CE-9033-713FBDE5D4ED}" presName="Name0" presStyleCnt="0">
        <dgm:presLayoutVars>
          <dgm:chMax val="7"/>
          <dgm:chPref val="7"/>
          <dgm:dir/>
        </dgm:presLayoutVars>
      </dgm:prSet>
      <dgm:spPr/>
    </dgm:pt>
    <dgm:pt modelId="{B05AA3E5-E733-4DC9-908A-726722FF404C}" type="pres">
      <dgm:prSet presAssocID="{E2100CB9-5DAE-46CE-9033-713FBDE5D4ED}" presName="Name1" presStyleCnt="0"/>
      <dgm:spPr/>
    </dgm:pt>
    <dgm:pt modelId="{39FB0478-2D81-4614-8454-457E58F6E852}" type="pres">
      <dgm:prSet presAssocID="{E2100CB9-5DAE-46CE-9033-713FBDE5D4ED}" presName="cycle" presStyleCnt="0"/>
      <dgm:spPr/>
    </dgm:pt>
    <dgm:pt modelId="{D6DFFFBA-D9EC-451C-AE71-35321236868A}" type="pres">
      <dgm:prSet presAssocID="{E2100CB9-5DAE-46CE-9033-713FBDE5D4ED}" presName="srcNode" presStyleLbl="node1" presStyleIdx="0" presStyleCnt="5"/>
      <dgm:spPr/>
    </dgm:pt>
    <dgm:pt modelId="{CC04F795-E15C-4985-8034-7F93F17885BE}" type="pres">
      <dgm:prSet presAssocID="{E2100CB9-5DAE-46CE-9033-713FBDE5D4ED}" presName="conn" presStyleLbl="parChTrans1D2" presStyleIdx="0" presStyleCnt="1"/>
      <dgm:spPr/>
    </dgm:pt>
    <dgm:pt modelId="{2422A55E-E54A-468C-AA3C-178A9FE0A8AE}" type="pres">
      <dgm:prSet presAssocID="{E2100CB9-5DAE-46CE-9033-713FBDE5D4ED}" presName="extraNode" presStyleLbl="node1" presStyleIdx="0" presStyleCnt="5"/>
      <dgm:spPr/>
    </dgm:pt>
    <dgm:pt modelId="{F5122885-CFBE-4FA6-8A02-AC15935B9937}" type="pres">
      <dgm:prSet presAssocID="{E2100CB9-5DAE-46CE-9033-713FBDE5D4ED}" presName="dstNode" presStyleLbl="node1" presStyleIdx="0" presStyleCnt="5"/>
      <dgm:spPr/>
    </dgm:pt>
    <dgm:pt modelId="{ADA2945B-9448-4449-A4CF-0CBD8CB4266A}" type="pres">
      <dgm:prSet presAssocID="{A8C4E361-29A5-40F1-82B1-3FB8BF1EA837}" presName="text_1" presStyleLbl="node1" presStyleIdx="0" presStyleCnt="5">
        <dgm:presLayoutVars>
          <dgm:bulletEnabled val="1"/>
        </dgm:presLayoutVars>
      </dgm:prSet>
      <dgm:spPr/>
    </dgm:pt>
    <dgm:pt modelId="{A7DB59FC-6736-4684-AC71-EA94C56C9A4A}" type="pres">
      <dgm:prSet presAssocID="{A8C4E361-29A5-40F1-82B1-3FB8BF1EA837}" presName="accent_1" presStyleCnt="0"/>
      <dgm:spPr/>
    </dgm:pt>
    <dgm:pt modelId="{CB7179D9-8D68-4E9B-A637-BE87C3D15956}" type="pres">
      <dgm:prSet presAssocID="{A8C4E361-29A5-40F1-82B1-3FB8BF1EA837}" presName="accentRepeatNode" presStyleLbl="solidFgAcc1" presStyleIdx="0" presStyleCnt="5"/>
      <dgm:spPr/>
    </dgm:pt>
    <dgm:pt modelId="{46C7986B-804F-477D-B182-F0804E0CCD10}" type="pres">
      <dgm:prSet presAssocID="{AA7446D3-6818-47C1-BC73-78B59203F62E}" presName="text_2" presStyleLbl="node1" presStyleIdx="1" presStyleCnt="5">
        <dgm:presLayoutVars>
          <dgm:bulletEnabled val="1"/>
        </dgm:presLayoutVars>
      </dgm:prSet>
      <dgm:spPr/>
    </dgm:pt>
    <dgm:pt modelId="{A2C59B84-9329-40FD-9780-089C70902379}" type="pres">
      <dgm:prSet presAssocID="{AA7446D3-6818-47C1-BC73-78B59203F62E}" presName="accent_2" presStyleCnt="0"/>
      <dgm:spPr/>
    </dgm:pt>
    <dgm:pt modelId="{60A91E77-DD9F-42AA-8F6B-FB72B94CE3B1}" type="pres">
      <dgm:prSet presAssocID="{AA7446D3-6818-47C1-BC73-78B59203F62E}" presName="accentRepeatNode" presStyleLbl="solidFgAcc1" presStyleIdx="1" presStyleCnt="5"/>
      <dgm:spPr/>
    </dgm:pt>
    <dgm:pt modelId="{F89AFE8D-765F-433B-BA40-9419F510FCD7}" type="pres">
      <dgm:prSet presAssocID="{A4557271-AE2D-4DC0-83D1-57599822E772}" presName="text_3" presStyleLbl="node1" presStyleIdx="2" presStyleCnt="5">
        <dgm:presLayoutVars>
          <dgm:bulletEnabled val="1"/>
        </dgm:presLayoutVars>
      </dgm:prSet>
      <dgm:spPr/>
    </dgm:pt>
    <dgm:pt modelId="{8F28B081-BF12-4CDD-8889-BD1D47972D54}" type="pres">
      <dgm:prSet presAssocID="{A4557271-AE2D-4DC0-83D1-57599822E772}" presName="accent_3" presStyleCnt="0"/>
      <dgm:spPr/>
    </dgm:pt>
    <dgm:pt modelId="{E2BEF1E6-B747-435B-BAF4-99130887627D}" type="pres">
      <dgm:prSet presAssocID="{A4557271-AE2D-4DC0-83D1-57599822E772}" presName="accentRepeatNode" presStyleLbl="solidFgAcc1" presStyleIdx="2" presStyleCnt="5"/>
      <dgm:spPr/>
    </dgm:pt>
    <dgm:pt modelId="{EE0D5927-12F0-49B1-9A6E-43F86B0FA11E}" type="pres">
      <dgm:prSet presAssocID="{3D222CE5-EEF2-4468-885E-BF2D208B0609}" presName="text_4" presStyleLbl="node1" presStyleIdx="3" presStyleCnt="5">
        <dgm:presLayoutVars>
          <dgm:bulletEnabled val="1"/>
        </dgm:presLayoutVars>
      </dgm:prSet>
      <dgm:spPr/>
    </dgm:pt>
    <dgm:pt modelId="{7CB013B0-DD90-4339-BE7A-945947F03BBA}" type="pres">
      <dgm:prSet presAssocID="{3D222CE5-EEF2-4468-885E-BF2D208B0609}" presName="accent_4" presStyleCnt="0"/>
      <dgm:spPr/>
    </dgm:pt>
    <dgm:pt modelId="{924FB694-0ED1-4E5B-900D-A665AC22EA51}" type="pres">
      <dgm:prSet presAssocID="{3D222CE5-EEF2-4468-885E-BF2D208B0609}" presName="accentRepeatNode" presStyleLbl="solidFgAcc1" presStyleIdx="3" presStyleCnt="5"/>
      <dgm:spPr/>
    </dgm:pt>
    <dgm:pt modelId="{B0F2ADC5-CAB2-420C-80AB-346FC8D44056}" type="pres">
      <dgm:prSet presAssocID="{C782172A-266D-4E49-AC75-BD9585463CD6}" presName="text_5" presStyleLbl="node1" presStyleIdx="4" presStyleCnt="5">
        <dgm:presLayoutVars>
          <dgm:bulletEnabled val="1"/>
        </dgm:presLayoutVars>
      </dgm:prSet>
      <dgm:spPr/>
    </dgm:pt>
    <dgm:pt modelId="{1E7F7128-6372-4D2C-AB9A-69579A281FFC}" type="pres">
      <dgm:prSet presAssocID="{C782172A-266D-4E49-AC75-BD9585463CD6}" presName="accent_5" presStyleCnt="0"/>
      <dgm:spPr/>
    </dgm:pt>
    <dgm:pt modelId="{17FA15A0-7C37-44C7-AEAF-733AD752F735}" type="pres">
      <dgm:prSet presAssocID="{C782172A-266D-4E49-AC75-BD9585463CD6}" presName="accentRepeatNode" presStyleLbl="solidFgAcc1" presStyleIdx="4" presStyleCnt="5"/>
      <dgm:spPr/>
    </dgm:pt>
  </dgm:ptLst>
  <dgm:cxnLst>
    <dgm:cxn modelId="{0B2B7425-F8C8-400C-8D9C-12D0AC66E0A3}" type="presOf" srcId="{A4557271-AE2D-4DC0-83D1-57599822E772}" destId="{F89AFE8D-765F-433B-BA40-9419F510FCD7}" srcOrd="0" destOrd="0" presId="urn:microsoft.com/office/officeart/2008/layout/VerticalCurvedList"/>
    <dgm:cxn modelId="{50DDA434-C104-4122-97BF-80B7B7BE256B}" type="presOf" srcId="{A8C4E361-29A5-40F1-82B1-3FB8BF1EA837}" destId="{ADA2945B-9448-4449-A4CF-0CBD8CB4266A}" srcOrd="0" destOrd="0" presId="urn:microsoft.com/office/officeart/2008/layout/VerticalCurvedList"/>
    <dgm:cxn modelId="{ECB8865B-3F13-4D2A-A1D0-9D58AC935365}" type="presOf" srcId="{E2100CB9-5DAE-46CE-9033-713FBDE5D4ED}" destId="{BD0BC953-70E5-41A2-9C83-3AFD91784D5B}" srcOrd="0" destOrd="0" presId="urn:microsoft.com/office/officeart/2008/layout/VerticalCurvedList"/>
    <dgm:cxn modelId="{E148EB55-BFA7-4B23-B578-20512B81AD9F}" srcId="{E2100CB9-5DAE-46CE-9033-713FBDE5D4ED}" destId="{A4557271-AE2D-4DC0-83D1-57599822E772}" srcOrd="2" destOrd="0" parTransId="{A72061DD-F4A5-4FC1-A58B-1E00128289D9}" sibTransId="{DFD4AE6C-9E91-49A2-A9A5-87D9C4763436}"/>
    <dgm:cxn modelId="{ACCC3188-1D39-4FA5-9AA6-0F521A1D75AF}" type="presOf" srcId="{AA7446D3-6818-47C1-BC73-78B59203F62E}" destId="{46C7986B-804F-477D-B182-F0804E0CCD10}" srcOrd="0" destOrd="0" presId="urn:microsoft.com/office/officeart/2008/layout/VerticalCurvedList"/>
    <dgm:cxn modelId="{4E094588-43B8-4314-A15A-C61AA1DD3752}" srcId="{E2100CB9-5DAE-46CE-9033-713FBDE5D4ED}" destId="{3D222CE5-EEF2-4468-885E-BF2D208B0609}" srcOrd="3" destOrd="0" parTransId="{DA764509-CAF5-469F-924E-1529382B7F42}" sibTransId="{D5355983-EE2C-4D3A-B76D-B00F06EB7F37}"/>
    <dgm:cxn modelId="{260AEE95-2708-4AAB-9D35-94988DDC06DA}" srcId="{E2100CB9-5DAE-46CE-9033-713FBDE5D4ED}" destId="{AA7446D3-6818-47C1-BC73-78B59203F62E}" srcOrd="1" destOrd="0" parTransId="{EBB397D5-3791-4A76-811F-E5259C0934DF}" sibTransId="{1AA62256-244F-4BA4-AD8E-8547C7DB92AA}"/>
    <dgm:cxn modelId="{CD3BA2B9-7FBD-4092-A2B7-728D1689AEB7}" type="presOf" srcId="{E16800F1-0745-4219-943C-E3F2F678D5DC}" destId="{CC04F795-E15C-4985-8034-7F93F17885BE}" srcOrd="0" destOrd="0" presId="urn:microsoft.com/office/officeart/2008/layout/VerticalCurvedList"/>
    <dgm:cxn modelId="{672225C4-6A16-40EF-AB36-B6F8AC4C27E5}" srcId="{E2100CB9-5DAE-46CE-9033-713FBDE5D4ED}" destId="{A8C4E361-29A5-40F1-82B1-3FB8BF1EA837}" srcOrd="0" destOrd="0" parTransId="{F08C7CE6-2229-4DC4-9A61-57E79300DEA9}" sibTransId="{E16800F1-0745-4219-943C-E3F2F678D5DC}"/>
    <dgm:cxn modelId="{1A8CCEC8-5128-42DC-AF50-73105D6C80BD}" srcId="{E2100CB9-5DAE-46CE-9033-713FBDE5D4ED}" destId="{C782172A-266D-4E49-AC75-BD9585463CD6}" srcOrd="4" destOrd="0" parTransId="{7EDCACF0-5D78-4EEE-88C4-D3D4EE63D9F6}" sibTransId="{AD129147-2366-427B-83E0-D955A37464EA}"/>
    <dgm:cxn modelId="{F4A0A5F6-903A-4AFF-B827-43977CF2856D}" type="presOf" srcId="{C782172A-266D-4E49-AC75-BD9585463CD6}" destId="{B0F2ADC5-CAB2-420C-80AB-346FC8D44056}" srcOrd="0" destOrd="0" presId="urn:microsoft.com/office/officeart/2008/layout/VerticalCurvedList"/>
    <dgm:cxn modelId="{71ED5EFB-9A82-414C-B4C9-FD8800F8C6F0}" type="presOf" srcId="{3D222CE5-EEF2-4468-885E-BF2D208B0609}" destId="{EE0D5927-12F0-49B1-9A6E-43F86B0FA11E}" srcOrd="0" destOrd="0" presId="urn:microsoft.com/office/officeart/2008/layout/VerticalCurvedList"/>
    <dgm:cxn modelId="{92DB7985-CCA3-42A3-9EE9-DAE6078F07E5}" type="presParOf" srcId="{BD0BC953-70E5-41A2-9C83-3AFD91784D5B}" destId="{B05AA3E5-E733-4DC9-908A-726722FF404C}" srcOrd="0" destOrd="0" presId="urn:microsoft.com/office/officeart/2008/layout/VerticalCurvedList"/>
    <dgm:cxn modelId="{1137DEBE-CADF-4233-A09A-39661110D9CE}" type="presParOf" srcId="{B05AA3E5-E733-4DC9-908A-726722FF404C}" destId="{39FB0478-2D81-4614-8454-457E58F6E852}" srcOrd="0" destOrd="0" presId="urn:microsoft.com/office/officeart/2008/layout/VerticalCurvedList"/>
    <dgm:cxn modelId="{5450DD8A-7172-49A8-A711-D59715B8DEEB}" type="presParOf" srcId="{39FB0478-2D81-4614-8454-457E58F6E852}" destId="{D6DFFFBA-D9EC-451C-AE71-35321236868A}" srcOrd="0" destOrd="0" presId="urn:microsoft.com/office/officeart/2008/layout/VerticalCurvedList"/>
    <dgm:cxn modelId="{765F9C4F-2277-4C15-B713-6CBBAD3F0104}" type="presParOf" srcId="{39FB0478-2D81-4614-8454-457E58F6E852}" destId="{CC04F795-E15C-4985-8034-7F93F17885BE}" srcOrd="1" destOrd="0" presId="urn:microsoft.com/office/officeart/2008/layout/VerticalCurvedList"/>
    <dgm:cxn modelId="{04DA638B-EAAA-463A-A4F3-47BCAB01170F}" type="presParOf" srcId="{39FB0478-2D81-4614-8454-457E58F6E852}" destId="{2422A55E-E54A-468C-AA3C-178A9FE0A8AE}" srcOrd="2" destOrd="0" presId="urn:microsoft.com/office/officeart/2008/layout/VerticalCurvedList"/>
    <dgm:cxn modelId="{DE6F7A1A-AD10-4DF1-B571-AE60B48CD828}" type="presParOf" srcId="{39FB0478-2D81-4614-8454-457E58F6E852}" destId="{F5122885-CFBE-4FA6-8A02-AC15935B9937}" srcOrd="3" destOrd="0" presId="urn:microsoft.com/office/officeart/2008/layout/VerticalCurvedList"/>
    <dgm:cxn modelId="{AFD5F120-6F9E-420F-9E0D-13E5D3E68D33}" type="presParOf" srcId="{B05AA3E5-E733-4DC9-908A-726722FF404C}" destId="{ADA2945B-9448-4449-A4CF-0CBD8CB4266A}" srcOrd="1" destOrd="0" presId="urn:microsoft.com/office/officeart/2008/layout/VerticalCurvedList"/>
    <dgm:cxn modelId="{F9EDAEEE-2427-4924-AFEE-E086AE081D9C}" type="presParOf" srcId="{B05AA3E5-E733-4DC9-908A-726722FF404C}" destId="{A7DB59FC-6736-4684-AC71-EA94C56C9A4A}" srcOrd="2" destOrd="0" presId="urn:microsoft.com/office/officeart/2008/layout/VerticalCurvedList"/>
    <dgm:cxn modelId="{1F2D8C69-A443-43DF-B6E2-5CF6C09DB9C0}" type="presParOf" srcId="{A7DB59FC-6736-4684-AC71-EA94C56C9A4A}" destId="{CB7179D9-8D68-4E9B-A637-BE87C3D15956}" srcOrd="0" destOrd="0" presId="urn:microsoft.com/office/officeart/2008/layout/VerticalCurvedList"/>
    <dgm:cxn modelId="{01C4F685-FD42-4547-93CC-A6851A0AE4E2}" type="presParOf" srcId="{B05AA3E5-E733-4DC9-908A-726722FF404C}" destId="{46C7986B-804F-477D-B182-F0804E0CCD10}" srcOrd="3" destOrd="0" presId="urn:microsoft.com/office/officeart/2008/layout/VerticalCurvedList"/>
    <dgm:cxn modelId="{E6DA5CF6-58D9-45FC-9B6A-A67C80FF481C}" type="presParOf" srcId="{B05AA3E5-E733-4DC9-908A-726722FF404C}" destId="{A2C59B84-9329-40FD-9780-089C70902379}" srcOrd="4" destOrd="0" presId="urn:microsoft.com/office/officeart/2008/layout/VerticalCurvedList"/>
    <dgm:cxn modelId="{2A250B84-D79D-4FDF-AA06-A2D71C2C1D60}" type="presParOf" srcId="{A2C59B84-9329-40FD-9780-089C70902379}" destId="{60A91E77-DD9F-42AA-8F6B-FB72B94CE3B1}" srcOrd="0" destOrd="0" presId="urn:microsoft.com/office/officeart/2008/layout/VerticalCurvedList"/>
    <dgm:cxn modelId="{2FF3CFF4-3B25-4749-BE53-02EAEFD5456A}" type="presParOf" srcId="{B05AA3E5-E733-4DC9-908A-726722FF404C}" destId="{F89AFE8D-765F-433B-BA40-9419F510FCD7}" srcOrd="5" destOrd="0" presId="urn:microsoft.com/office/officeart/2008/layout/VerticalCurvedList"/>
    <dgm:cxn modelId="{D992E9DD-E25B-40E4-BE87-F698BD354279}" type="presParOf" srcId="{B05AA3E5-E733-4DC9-908A-726722FF404C}" destId="{8F28B081-BF12-4CDD-8889-BD1D47972D54}" srcOrd="6" destOrd="0" presId="urn:microsoft.com/office/officeart/2008/layout/VerticalCurvedList"/>
    <dgm:cxn modelId="{0D646BFE-2BB0-45B0-92BA-8A7AADC2BF2A}" type="presParOf" srcId="{8F28B081-BF12-4CDD-8889-BD1D47972D54}" destId="{E2BEF1E6-B747-435B-BAF4-99130887627D}" srcOrd="0" destOrd="0" presId="urn:microsoft.com/office/officeart/2008/layout/VerticalCurvedList"/>
    <dgm:cxn modelId="{9563DFBC-27FD-4799-8CFC-CA68103DE184}" type="presParOf" srcId="{B05AA3E5-E733-4DC9-908A-726722FF404C}" destId="{EE0D5927-12F0-49B1-9A6E-43F86B0FA11E}" srcOrd="7" destOrd="0" presId="urn:microsoft.com/office/officeart/2008/layout/VerticalCurvedList"/>
    <dgm:cxn modelId="{B33525E1-990B-433A-B071-156249FE72D4}" type="presParOf" srcId="{B05AA3E5-E733-4DC9-908A-726722FF404C}" destId="{7CB013B0-DD90-4339-BE7A-945947F03BBA}" srcOrd="8" destOrd="0" presId="urn:microsoft.com/office/officeart/2008/layout/VerticalCurvedList"/>
    <dgm:cxn modelId="{C827C3BB-1E30-430B-A66C-9EF8C653C267}" type="presParOf" srcId="{7CB013B0-DD90-4339-BE7A-945947F03BBA}" destId="{924FB694-0ED1-4E5B-900D-A665AC22EA51}" srcOrd="0" destOrd="0" presId="urn:microsoft.com/office/officeart/2008/layout/VerticalCurvedList"/>
    <dgm:cxn modelId="{C30DE44D-FE5E-4DAD-9340-8E44708DAEF3}" type="presParOf" srcId="{B05AA3E5-E733-4DC9-908A-726722FF404C}" destId="{B0F2ADC5-CAB2-420C-80AB-346FC8D44056}" srcOrd="9" destOrd="0" presId="urn:microsoft.com/office/officeart/2008/layout/VerticalCurvedList"/>
    <dgm:cxn modelId="{D4E55F40-387B-4F07-A800-C1F62AF37E99}" type="presParOf" srcId="{B05AA3E5-E733-4DC9-908A-726722FF404C}" destId="{1E7F7128-6372-4D2C-AB9A-69579A281FFC}" srcOrd="10" destOrd="0" presId="urn:microsoft.com/office/officeart/2008/layout/VerticalCurvedList"/>
    <dgm:cxn modelId="{C3CBFC15-2800-4220-BBBD-878B06837CEA}" type="presParOf" srcId="{1E7F7128-6372-4D2C-AB9A-69579A281FFC}" destId="{17FA15A0-7C37-44C7-AEAF-733AD752F73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61F623-8EEF-429C-BD6A-97DCF3C866F6}" type="doc">
      <dgm:prSet loTypeId="urn:microsoft.com/office/officeart/2008/layout/TitlePictureLineup" loCatId="picture" qsTypeId="urn:microsoft.com/office/officeart/2005/8/quickstyle/simple1" qsCatId="simple" csTypeId="urn:microsoft.com/office/officeart/2005/8/colors/accent0_3" csCatId="mainScheme" phldr="1"/>
      <dgm:spPr/>
      <dgm:t>
        <a:bodyPr/>
        <a:lstStyle/>
        <a:p>
          <a:endParaRPr lang="en-IN"/>
        </a:p>
      </dgm:t>
    </dgm:pt>
    <dgm:pt modelId="{78DBF8D9-0527-44C2-B56B-495C28BF54CE}">
      <dgm:prSet phldrT="[Text]"/>
      <dgm:spPr/>
      <dgm:t>
        <a:bodyPr/>
        <a:lstStyle/>
        <a:p>
          <a:r>
            <a:rPr lang="en-US" b="1" dirty="0">
              <a:latin typeface="Open Sans" panose="020B0606030504020204" pitchFamily="34" charset="0"/>
              <a:ea typeface="Open Sans" panose="020B0606030504020204" pitchFamily="34" charset="0"/>
              <a:cs typeface="Open Sans" panose="020B0606030504020204" pitchFamily="34" charset="0"/>
            </a:rPr>
            <a:t>Flower Beds</a:t>
          </a:r>
          <a:endParaRPr lang="en-IN" b="1" dirty="0">
            <a:latin typeface="Open Sans" panose="020B0606030504020204" pitchFamily="34" charset="0"/>
            <a:ea typeface="Open Sans" panose="020B0606030504020204" pitchFamily="34" charset="0"/>
            <a:cs typeface="Open Sans" panose="020B0606030504020204" pitchFamily="34" charset="0"/>
          </a:endParaRPr>
        </a:p>
      </dgm:t>
    </dgm:pt>
    <dgm:pt modelId="{B0C93001-6369-46DE-9A62-DC271BF3D471}" type="parTrans" cxnId="{52AE354D-B545-4032-97C5-D942B17D3426}">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AC7D737E-D416-4DF9-A1B4-9DF226D240F6}" type="sibTrans" cxnId="{52AE354D-B545-4032-97C5-D942B17D3426}">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CED1D5AA-3AB2-4520-A260-16347EC46A45}">
      <dgm:prSet phldrT="[Text]"/>
      <dgm:spPr/>
      <dgm: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Flowers can benefit from a micro irrigation system that provides water only to the plants </a:t>
          </a:r>
          <a:r>
            <a:rPr lang="en-IN" dirty="0">
              <a:latin typeface="Open Sans" panose="020B0606030504020204" pitchFamily="34" charset="0"/>
              <a:ea typeface="Open Sans" panose="020B0606030504020204" pitchFamily="34" charset="0"/>
              <a:cs typeface="Open Sans" panose="020B0606030504020204" pitchFamily="34" charset="0"/>
            </a:rPr>
            <a:t>that need it.</a:t>
          </a:r>
        </a:p>
      </dgm:t>
    </dgm:pt>
    <dgm:pt modelId="{4E6E19E0-C76E-4CDB-8D22-3A58D28D5D72}" type="parTrans" cxnId="{B479D0D1-AB15-4440-8C51-7C584A921B0F}">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3E088ED2-B025-48BA-8D98-0B8C55F9E6CE}" type="sibTrans" cxnId="{B479D0D1-AB15-4440-8C51-7C584A921B0F}">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C6520D17-D913-4A89-A2ED-A6E537B7E0F9}">
      <dgm:prSet phldrT="[Text]"/>
      <dgm:spPr/>
      <dgm:t>
        <a:bodyPr/>
        <a:lstStyle/>
        <a:p>
          <a:r>
            <a:rPr lang="en-IN" b="1">
              <a:latin typeface="Open Sans" panose="020B0606030504020204" pitchFamily="34" charset="0"/>
              <a:ea typeface="Open Sans" panose="020B0606030504020204" pitchFamily="34" charset="0"/>
              <a:cs typeface="Open Sans" panose="020B0606030504020204" pitchFamily="34" charset="0"/>
            </a:rPr>
            <a:t>Vegetable Gardens </a:t>
          </a:r>
          <a:endParaRPr lang="en-IN" b="1" dirty="0">
            <a:latin typeface="Open Sans" panose="020B0606030504020204" pitchFamily="34" charset="0"/>
            <a:ea typeface="Open Sans" panose="020B0606030504020204" pitchFamily="34" charset="0"/>
            <a:cs typeface="Open Sans" panose="020B0606030504020204" pitchFamily="34" charset="0"/>
          </a:endParaRPr>
        </a:p>
      </dgm:t>
    </dgm:pt>
    <dgm:pt modelId="{87151F13-E755-476C-9CA1-EAE67B63678B}" type="parTrans" cxnId="{522E6BB9-1143-49DE-895E-C81C1C0567F0}">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289460E0-05B8-4693-878D-ADE8C7295675}" type="sibTrans" cxnId="{522E6BB9-1143-49DE-895E-C81C1C0567F0}">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38F3C1F3-5F3E-4DE4-8870-A8D0FB825FE0}">
      <dgm:prSet phldrT="[Text]"/>
      <dgm:spPr/>
      <dgm:t>
        <a:bodyPr/>
        <a:lstStyle/>
        <a:p>
          <a:r>
            <a:rPr lang="en-US">
              <a:latin typeface="Open Sans" panose="020B0606030504020204" pitchFamily="34" charset="0"/>
              <a:ea typeface="Open Sans" panose="020B0606030504020204" pitchFamily="34" charset="0"/>
              <a:cs typeface="Open Sans" panose="020B0606030504020204" pitchFamily="34" charset="0"/>
            </a:rPr>
            <a:t>In rows or patches, vegetable plants can get all the water they need while decreasing the likelihood of weed growth and reducing </a:t>
          </a:r>
          <a:r>
            <a:rPr lang="en-IN">
              <a:latin typeface="Open Sans" panose="020B0606030504020204" pitchFamily="34" charset="0"/>
              <a:ea typeface="Open Sans" panose="020B0606030504020204" pitchFamily="34" charset="0"/>
              <a:cs typeface="Open Sans" panose="020B0606030504020204" pitchFamily="34" charset="0"/>
            </a:rPr>
            <a:t>pesticide use. </a:t>
          </a:r>
          <a:endParaRPr lang="en-IN" dirty="0">
            <a:latin typeface="Open Sans" panose="020B0606030504020204" pitchFamily="34" charset="0"/>
            <a:ea typeface="Open Sans" panose="020B0606030504020204" pitchFamily="34" charset="0"/>
            <a:cs typeface="Open Sans" panose="020B0606030504020204" pitchFamily="34" charset="0"/>
          </a:endParaRPr>
        </a:p>
      </dgm:t>
    </dgm:pt>
    <dgm:pt modelId="{3E04AC1A-C7E2-4247-8BAC-97451BDC7D8F}" type="parTrans" cxnId="{CBB075CB-9A9C-4ADB-BECA-FB331CFEBD3A}">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FB98F5FD-ED54-4726-89B4-61B1903BAC3B}" type="sibTrans" cxnId="{CBB075CB-9A9C-4ADB-BECA-FB331CFEBD3A}">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2433AFB8-C8AD-488F-8214-6F190F9E4341}">
      <dgm:prSet phldrT="[Text]"/>
      <dgm:spPr/>
      <dgm:t>
        <a:bodyPr/>
        <a:lstStyle/>
        <a:p>
          <a:r>
            <a:rPr lang="en-US" b="1">
              <a:latin typeface="Open Sans" panose="020B0606030504020204" pitchFamily="34" charset="0"/>
              <a:ea typeface="Open Sans" panose="020B0606030504020204" pitchFamily="34" charset="0"/>
              <a:cs typeface="Open Sans" panose="020B0606030504020204" pitchFamily="34" charset="0"/>
            </a:rPr>
            <a:t>Trees and Shrubs</a:t>
          </a:r>
          <a:endParaRPr lang="en-IN" b="1" dirty="0">
            <a:latin typeface="Open Sans" panose="020B0606030504020204" pitchFamily="34" charset="0"/>
            <a:ea typeface="Open Sans" panose="020B0606030504020204" pitchFamily="34" charset="0"/>
            <a:cs typeface="Open Sans" panose="020B0606030504020204" pitchFamily="34" charset="0"/>
          </a:endParaRPr>
        </a:p>
      </dgm:t>
    </dgm:pt>
    <dgm:pt modelId="{D6484C0F-F688-4A15-BFF6-CA48B6CB1A11}" type="parTrans" cxnId="{925EA9A3-A85E-4462-8F59-65F0008AF9D8}">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FA54C924-995D-413D-B8E0-91B61BD05C8B}" type="sibTrans" cxnId="{925EA9A3-A85E-4462-8F59-65F0008AF9D8}">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03C51435-600F-474A-8A4E-826B236A159A}">
      <dgm:prSet phldrT="[Text]"/>
      <dgm:spPr/>
      <dgm:t>
        <a:bodyPr/>
        <a:lstStyle/>
        <a:p>
          <a:r>
            <a:rPr lang="en-US">
              <a:latin typeface="Open Sans" panose="020B0606030504020204" pitchFamily="34" charset="0"/>
              <a:ea typeface="Open Sans" panose="020B0606030504020204" pitchFamily="34" charset="0"/>
              <a:cs typeface="Open Sans" panose="020B0606030504020204" pitchFamily="34" charset="0"/>
            </a:rPr>
            <a:t>Whether circling a tree or running along shrubbery, micro irrigation can keep the roots moist without wasting water where it’s not </a:t>
          </a:r>
          <a:r>
            <a:rPr lang="en-IN">
              <a:latin typeface="Open Sans" panose="020B0606030504020204" pitchFamily="34" charset="0"/>
              <a:ea typeface="Open Sans" panose="020B0606030504020204" pitchFamily="34" charset="0"/>
              <a:cs typeface="Open Sans" panose="020B0606030504020204" pitchFamily="34" charset="0"/>
            </a:rPr>
            <a:t>needed. </a:t>
          </a:r>
          <a:endParaRPr lang="en-IN" dirty="0">
            <a:latin typeface="Open Sans" panose="020B0606030504020204" pitchFamily="34" charset="0"/>
            <a:ea typeface="Open Sans" panose="020B0606030504020204" pitchFamily="34" charset="0"/>
            <a:cs typeface="Open Sans" panose="020B0606030504020204" pitchFamily="34" charset="0"/>
          </a:endParaRPr>
        </a:p>
      </dgm:t>
    </dgm:pt>
    <dgm:pt modelId="{33983258-39E6-4442-8562-19C267A0B1FE}" type="parTrans" cxnId="{0F283485-FAE6-4F14-B41A-7254DA4C2B87}">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69DC2ED5-B6F3-49E2-81EB-1BFC9CF5005A}" type="sibTrans" cxnId="{0F283485-FAE6-4F14-B41A-7254DA4C2B87}">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80669481-DE1A-48A6-AB6C-4C22E9706231}">
      <dgm:prSet phldrT="[Text]"/>
      <dgm:spPr/>
      <dgm:t>
        <a:bodyPr/>
        <a:lstStyle/>
        <a:p>
          <a:r>
            <a:rPr lang="en-US" b="1">
              <a:latin typeface="Open Sans" panose="020B0606030504020204" pitchFamily="34" charset="0"/>
              <a:ea typeface="Open Sans" panose="020B0606030504020204" pitchFamily="34" charset="0"/>
              <a:cs typeface="Open Sans" panose="020B0606030504020204" pitchFamily="34" charset="0"/>
            </a:rPr>
            <a:t>Container Plants</a:t>
          </a:r>
          <a:endParaRPr lang="en-IN" b="1" dirty="0">
            <a:latin typeface="Open Sans" panose="020B0606030504020204" pitchFamily="34" charset="0"/>
            <a:ea typeface="Open Sans" panose="020B0606030504020204" pitchFamily="34" charset="0"/>
            <a:cs typeface="Open Sans" panose="020B0606030504020204" pitchFamily="34" charset="0"/>
          </a:endParaRPr>
        </a:p>
      </dgm:t>
    </dgm:pt>
    <dgm:pt modelId="{986BC2DB-2328-4063-8043-8ADD74BD02DA}" type="parTrans" cxnId="{918CFB5B-AF8F-40A2-8CE0-736B6FF0DB89}">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33A563CD-0B26-44BC-B9A3-3B017173BFA4}" type="sibTrans" cxnId="{918CFB5B-AF8F-40A2-8CE0-736B6FF0DB89}">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AC92D830-2E76-4D7B-BB03-572E32F48A26}">
      <dgm:prSet phldrT="[Text]"/>
      <dgm:spPr/>
      <dgm:t>
        <a:bodyPr/>
        <a:lstStyle/>
        <a:p>
          <a:r>
            <a:rPr lang="en-US" dirty="0">
              <a:latin typeface="Open Sans" panose="020B0606030504020204" pitchFamily="34" charset="0"/>
              <a:ea typeface="Open Sans" panose="020B0606030504020204" pitchFamily="34" charset="0"/>
              <a:cs typeface="Open Sans" panose="020B0606030504020204" pitchFamily="34" charset="0"/>
            </a:rPr>
            <a:t>Micro irrigation works for potted plants too. On balconies, porches, or decks, plants in containers can benefit from water lines that deliver water right to the roots. </a:t>
          </a:r>
          <a:endParaRPr lang="en-IN" dirty="0">
            <a:latin typeface="Open Sans" panose="020B0606030504020204" pitchFamily="34" charset="0"/>
            <a:ea typeface="Open Sans" panose="020B0606030504020204" pitchFamily="34" charset="0"/>
            <a:cs typeface="Open Sans" panose="020B0606030504020204" pitchFamily="34" charset="0"/>
          </a:endParaRPr>
        </a:p>
      </dgm:t>
    </dgm:pt>
    <dgm:pt modelId="{C8AE99E6-6210-4E15-B07A-FE4C14D7D625}" type="parTrans" cxnId="{2910C2DC-7E01-4EE0-B59A-E5799E382664}">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01B60296-1232-4B6F-97F1-3FC496C2039D}" type="sibTrans" cxnId="{2910C2DC-7E01-4EE0-B59A-E5799E382664}">
      <dgm:prSet/>
      <dgm:spPr/>
      <dgm:t>
        <a:bodyPr/>
        <a:lstStyle/>
        <a:p>
          <a:endParaRPr lang="en-IN">
            <a:latin typeface="Open Sans" panose="020B0606030504020204" pitchFamily="34" charset="0"/>
            <a:ea typeface="Open Sans" panose="020B0606030504020204" pitchFamily="34" charset="0"/>
            <a:cs typeface="Open Sans" panose="020B0606030504020204" pitchFamily="34" charset="0"/>
          </a:endParaRPr>
        </a:p>
      </dgm:t>
    </dgm:pt>
    <dgm:pt modelId="{58981F37-D974-48A8-BC85-C5182B1C0E4D}" type="pres">
      <dgm:prSet presAssocID="{6F61F623-8EEF-429C-BD6A-97DCF3C866F6}" presName="Name0" presStyleCnt="0">
        <dgm:presLayoutVars>
          <dgm:dir/>
        </dgm:presLayoutVars>
      </dgm:prSet>
      <dgm:spPr/>
    </dgm:pt>
    <dgm:pt modelId="{D5EF224A-3B47-46E8-91C8-1766018DF99F}" type="pres">
      <dgm:prSet presAssocID="{78DBF8D9-0527-44C2-B56B-495C28BF54CE}" presName="composite" presStyleCnt="0"/>
      <dgm:spPr/>
    </dgm:pt>
    <dgm:pt modelId="{54279BD7-16E9-4205-8E4C-A044E2B07D05}" type="pres">
      <dgm:prSet presAssocID="{78DBF8D9-0527-44C2-B56B-495C28BF54CE}" presName="Accent" presStyleLbl="alignAcc1" presStyleIdx="0" presStyleCnt="4"/>
      <dgm:spPr/>
    </dgm:pt>
    <dgm:pt modelId="{AAE22638-3251-4E83-9ADE-32216DA3F971}" type="pres">
      <dgm:prSet presAssocID="{78DBF8D9-0527-44C2-B56B-495C28BF54CE}" presName="Image" presStyleLbl="node1" presStyleIdx="0" presStyleCnt="4"/>
      <dgm:spPr>
        <a:blipFill rotWithShape="1">
          <a:blip xmlns:r="http://schemas.openxmlformats.org/officeDocument/2006/relationships" r:embed="rId1"/>
          <a:srcRect/>
          <a:stretch>
            <a:fillRect l="-6000" r="-6000"/>
          </a:stretch>
        </a:blipFill>
      </dgm:spPr>
    </dgm:pt>
    <dgm:pt modelId="{FFB7DD53-6476-423D-9B1D-2E85DF798302}" type="pres">
      <dgm:prSet presAssocID="{78DBF8D9-0527-44C2-B56B-495C28BF54CE}" presName="Child" presStyleLbl="revTx" presStyleIdx="0" presStyleCnt="4">
        <dgm:presLayoutVars>
          <dgm:bulletEnabled val="1"/>
        </dgm:presLayoutVars>
      </dgm:prSet>
      <dgm:spPr/>
    </dgm:pt>
    <dgm:pt modelId="{945108F7-A4A0-4A4C-A773-710FBCFF321E}" type="pres">
      <dgm:prSet presAssocID="{78DBF8D9-0527-44C2-B56B-495C28BF54CE}" presName="Parent" presStyleLbl="alignNode1" presStyleIdx="0" presStyleCnt="4">
        <dgm:presLayoutVars>
          <dgm:bulletEnabled val="1"/>
        </dgm:presLayoutVars>
      </dgm:prSet>
      <dgm:spPr/>
    </dgm:pt>
    <dgm:pt modelId="{19A7FF4A-4046-4317-B885-19171C32423A}" type="pres">
      <dgm:prSet presAssocID="{AC7D737E-D416-4DF9-A1B4-9DF226D240F6}" presName="sibTrans" presStyleCnt="0"/>
      <dgm:spPr/>
    </dgm:pt>
    <dgm:pt modelId="{B1F71E72-1D2E-4740-98A9-0BB26140F91D}" type="pres">
      <dgm:prSet presAssocID="{C6520D17-D913-4A89-A2ED-A6E537B7E0F9}" presName="composite" presStyleCnt="0"/>
      <dgm:spPr/>
    </dgm:pt>
    <dgm:pt modelId="{C68C63EC-5320-49E8-B906-9067A5D43F8E}" type="pres">
      <dgm:prSet presAssocID="{C6520D17-D913-4A89-A2ED-A6E537B7E0F9}" presName="Accent" presStyleLbl="alignAcc1" presStyleIdx="1" presStyleCnt="4"/>
      <dgm:spPr/>
    </dgm:pt>
    <dgm:pt modelId="{C356345F-1428-47E5-9CD9-15D4E5588D7C}" type="pres">
      <dgm:prSet presAssocID="{C6520D17-D913-4A89-A2ED-A6E537B7E0F9}" presName="Image" presStyleLbl="node1" presStyleIdx="1" presStyleCnt="4"/>
      <dgm:spPr>
        <a:blipFill rotWithShape="1">
          <a:blip xmlns:r="http://schemas.openxmlformats.org/officeDocument/2006/relationships" r:embed="rId2"/>
          <a:srcRect/>
          <a:stretch>
            <a:fillRect l="-20000" r="-20000"/>
          </a:stretch>
        </a:blipFill>
      </dgm:spPr>
    </dgm:pt>
    <dgm:pt modelId="{6E087370-008A-44FB-898D-D3EB9829584D}" type="pres">
      <dgm:prSet presAssocID="{C6520D17-D913-4A89-A2ED-A6E537B7E0F9}" presName="Child" presStyleLbl="revTx" presStyleIdx="1" presStyleCnt="4">
        <dgm:presLayoutVars>
          <dgm:bulletEnabled val="1"/>
        </dgm:presLayoutVars>
      </dgm:prSet>
      <dgm:spPr/>
    </dgm:pt>
    <dgm:pt modelId="{46575638-9D44-4AEE-A084-4440CA0ED43A}" type="pres">
      <dgm:prSet presAssocID="{C6520D17-D913-4A89-A2ED-A6E537B7E0F9}" presName="Parent" presStyleLbl="alignNode1" presStyleIdx="1" presStyleCnt="4">
        <dgm:presLayoutVars>
          <dgm:bulletEnabled val="1"/>
        </dgm:presLayoutVars>
      </dgm:prSet>
      <dgm:spPr/>
    </dgm:pt>
    <dgm:pt modelId="{8DE5365C-4496-4E77-BA2B-961772E9CF49}" type="pres">
      <dgm:prSet presAssocID="{289460E0-05B8-4693-878D-ADE8C7295675}" presName="sibTrans" presStyleCnt="0"/>
      <dgm:spPr/>
    </dgm:pt>
    <dgm:pt modelId="{D83A583F-F93E-46EB-BF06-DEE924DCCBE7}" type="pres">
      <dgm:prSet presAssocID="{2433AFB8-C8AD-488F-8214-6F190F9E4341}" presName="composite" presStyleCnt="0"/>
      <dgm:spPr/>
    </dgm:pt>
    <dgm:pt modelId="{C52DF8B9-B1E9-4906-9418-887C6B186B43}" type="pres">
      <dgm:prSet presAssocID="{2433AFB8-C8AD-488F-8214-6F190F9E4341}" presName="Accent" presStyleLbl="alignAcc1" presStyleIdx="2" presStyleCnt="4"/>
      <dgm:spPr/>
    </dgm:pt>
    <dgm:pt modelId="{30297BA8-191A-4226-BB0C-2B40A834CC12}" type="pres">
      <dgm:prSet presAssocID="{2433AFB8-C8AD-488F-8214-6F190F9E4341}" presName="Image" presStyleLbl="node1" presStyleIdx="2" presStyleCnt="4"/>
      <dgm:spPr>
        <a:blipFill rotWithShape="1">
          <a:blip xmlns:r="http://schemas.openxmlformats.org/officeDocument/2006/relationships" r:embed="rId3"/>
          <a:srcRect/>
          <a:stretch>
            <a:fillRect l="-2000" r="-2000"/>
          </a:stretch>
        </a:blipFill>
      </dgm:spPr>
    </dgm:pt>
    <dgm:pt modelId="{5F9A0E89-BFB2-4A6E-BED0-F4CFFE95461B}" type="pres">
      <dgm:prSet presAssocID="{2433AFB8-C8AD-488F-8214-6F190F9E4341}" presName="Child" presStyleLbl="revTx" presStyleIdx="2" presStyleCnt="4">
        <dgm:presLayoutVars>
          <dgm:bulletEnabled val="1"/>
        </dgm:presLayoutVars>
      </dgm:prSet>
      <dgm:spPr/>
    </dgm:pt>
    <dgm:pt modelId="{44132DA8-EB84-42D8-AB87-87B080FCD1DA}" type="pres">
      <dgm:prSet presAssocID="{2433AFB8-C8AD-488F-8214-6F190F9E4341}" presName="Parent" presStyleLbl="alignNode1" presStyleIdx="2" presStyleCnt="4">
        <dgm:presLayoutVars>
          <dgm:bulletEnabled val="1"/>
        </dgm:presLayoutVars>
      </dgm:prSet>
      <dgm:spPr/>
    </dgm:pt>
    <dgm:pt modelId="{857F3373-2DAC-4B4D-924D-467793F17474}" type="pres">
      <dgm:prSet presAssocID="{FA54C924-995D-413D-B8E0-91B61BD05C8B}" presName="sibTrans" presStyleCnt="0"/>
      <dgm:spPr/>
    </dgm:pt>
    <dgm:pt modelId="{3D5A8808-03A3-46B5-B4D0-E28BEE742B6C}" type="pres">
      <dgm:prSet presAssocID="{80669481-DE1A-48A6-AB6C-4C22E9706231}" presName="composite" presStyleCnt="0"/>
      <dgm:spPr/>
    </dgm:pt>
    <dgm:pt modelId="{20A64B7D-643F-42A2-BF14-A8348BF566D2}" type="pres">
      <dgm:prSet presAssocID="{80669481-DE1A-48A6-AB6C-4C22E9706231}" presName="Accent" presStyleLbl="alignAcc1" presStyleIdx="3" presStyleCnt="4"/>
      <dgm:spPr/>
    </dgm:pt>
    <dgm:pt modelId="{FA99F927-2B4D-493A-BB03-9501AB59991B}" type="pres">
      <dgm:prSet presAssocID="{80669481-DE1A-48A6-AB6C-4C22E9706231}" presName="Image" presStyleLbl="node1" presStyleIdx="3" presStyleCnt="4" custScaleX="72842" custScaleY="80685"/>
      <dgm:spPr>
        <a:blipFill rotWithShape="1">
          <a:blip xmlns:r="http://schemas.openxmlformats.org/officeDocument/2006/relationships" r:embed="rId4"/>
          <a:srcRect/>
          <a:stretch>
            <a:fillRect t="-1000" b="-1000"/>
          </a:stretch>
        </a:blipFill>
      </dgm:spPr>
    </dgm:pt>
    <dgm:pt modelId="{F775EB6A-A8DC-4F63-B465-02F9669576BA}" type="pres">
      <dgm:prSet presAssocID="{80669481-DE1A-48A6-AB6C-4C22E9706231}" presName="Child" presStyleLbl="revTx" presStyleIdx="3" presStyleCnt="4">
        <dgm:presLayoutVars>
          <dgm:bulletEnabled val="1"/>
        </dgm:presLayoutVars>
      </dgm:prSet>
      <dgm:spPr/>
    </dgm:pt>
    <dgm:pt modelId="{B90792E2-DD06-4BBE-BC0A-B3FC3A5122EA}" type="pres">
      <dgm:prSet presAssocID="{80669481-DE1A-48A6-AB6C-4C22E9706231}" presName="Parent" presStyleLbl="alignNode1" presStyleIdx="3" presStyleCnt="4">
        <dgm:presLayoutVars>
          <dgm:bulletEnabled val="1"/>
        </dgm:presLayoutVars>
      </dgm:prSet>
      <dgm:spPr/>
    </dgm:pt>
  </dgm:ptLst>
  <dgm:cxnLst>
    <dgm:cxn modelId="{DFD0031F-F94E-4B7D-BB17-2B2D9F3172D1}" type="presOf" srcId="{6F61F623-8EEF-429C-BD6A-97DCF3C866F6}" destId="{58981F37-D974-48A8-BC85-C5182B1C0E4D}" srcOrd="0" destOrd="0" presId="urn:microsoft.com/office/officeart/2008/layout/TitlePictureLineup"/>
    <dgm:cxn modelId="{94343128-017B-443F-AC29-3D1C6C1FB139}" type="presOf" srcId="{AC92D830-2E76-4D7B-BB03-572E32F48A26}" destId="{F775EB6A-A8DC-4F63-B465-02F9669576BA}" srcOrd="0" destOrd="0" presId="urn:microsoft.com/office/officeart/2008/layout/TitlePictureLineup"/>
    <dgm:cxn modelId="{918CFB5B-AF8F-40A2-8CE0-736B6FF0DB89}" srcId="{6F61F623-8EEF-429C-BD6A-97DCF3C866F6}" destId="{80669481-DE1A-48A6-AB6C-4C22E9706231}" srcOrd="3" destOrd="0" parTransId="{986BC2DB-2328-4063-8043-8ADD74BD02DA}" sibTransId="{33A563CD-0B26-44BC-B9A3-3B017173BFA4}"/>
    <dgm:cxn modelId="{E122C249-2845-44C9-AF84-C070F49BB00B}" type="presOf" srcId="{38F3C1F3-5F3E-4DE4-8870-A8D0FB825FE0}" destId="{6E087370-008A-44FB-898D-D3EB9829584D}" srcOrd="0" destOrd="0" presId="urn:microsoft.com/office/officeart/2008/layout/TitlePictureLineup"/>
    <dgm:cxn modelId="{52AE354D-B545-4032-97C5-D942B17D3426}" srcId="{6F61F623-8EEF-429C-BD6A-97DCF3C866F6}" destId="{78DBF8D9-0527-44C2-B56B-495C28BF54CE}" srcOrd="0" destOrd="0" parTransId="{B0C93001-6369-46DE-9A62-DC271BF3D471}" sibTransId="{AC7D737E-D416-4DF9-A1B4-9DF226D240F6}"/>
    <dgm:cxn modelId="{6C9FB86F-6F7C-4750-AAB5-226951D972A8}" type="presOf" srcId="{03C51435-600F-474A-8A4E-826B236A159A}" destId="{5F9A0E89-BFB2-4A6E-BED0-F4CFFE95461B}" srcOrd="0" destOrd="0" presId="urn:microsoft.com/office/officeart/2008/layout/TitlePictureLineup"/>
    <dgm:cxn modelId="{0F283485-FAE6-4F14-B41A-7254DA4C2B87}" srcId="{2433AFB8-C8AD-488F-8214-6F190F9E4341}" destId="{03C51435-600F-474A-8A4E-826B236A159A}" srcOrd="0" destOrd="0" parTransId="{33983258-39E6-4442-8562-19C267A0B1FE}" sibTransId="{69DC2ED5-B6F3-49E2-81EB-1BFC9CF5005A}"/>
    <dgm:cxn modelId="{925EA9A3-A85E-4462-8F59-65F0008AF9D8}" srcId="{6F61F623-8EEF-429C-BD6A-97DCF3C866F6}" destId="{2433AFB8-C8AD-488F-8214-6F190F9E4341}" srcOrd="2" destOrd="0" parTransId="{D6484C0F-F688-4A15-BFF6-CA48B6CB1A11}" sibTransId="{FA54C924-995D-413D-B8E0-91B61BD05C8B}"/>
    <dgm:cxn modelId="{EE7E9BAC-EBBB-487C-A1D2-F23C9D821D53}" type="presOf" srcId="{CED1D5AA-3AB2-4520-A260-16347EC46A45}" destId="{FFB7DD53-6476-423D-9B1D-2E85DF798302}" srcOrd="0" destOrd="0" presId="urn:microsoft.com/office/officeart/2008/layout/TitlePictureLineup"/>
    <dgm:cxn modelId="{522E6BB9-1143-49DE-895E-C81C1C0567F0}" srcId="{6F61F623-8EEF-429C-BD6A-97DCF3C866F6}" destId="{C6520D17-D913-4A89-A2ED-A6E537B7E0F9}" srcOrd="1" destOrd="0" parTransId="{87151F13-E755-476C-9CA1-EAE67B63678B}" sibTransId="{289460E0-05B8-4693-878D-ADE8C7295675}"/>
    <dgm:cxn modelId="{C3E3B6BB-173B-4357-971A-482DB432F484}" type="presOf" srcId="{78DBF8D9-0527-44C2-B56B-495C28BF54CE}" destId="{945108F7-A4A0-4A4C-A773-710FBCFF321E}" srcOrd="0" destOrd="0" presId="urn:microsoft.com/office/officeart/2008/layout/TitlePictureLineup"/>
    <dgm:cxn modelId="{CBB075CB-9A9C-4ADB-BECA-FB331CFEBD3A}" srcId="{C6520D17-D913-4A89-A2ED-A6E537B7E0F9}" destId="{38F3C1F3-5F3E-4DE4-8870-A8D0FB825FE0}" srcOrd="0" destOrd="0" parTransId="{3E04AC1A-C7E2-4247-8BAC-97451BDC7D8F}" sibTransId="{FB98F5FD-ED54-4726-89B4-61B1903BAC3B}"/>
    <dgm:cxn modelId="{B479D0D1-AB15-4440-8C51-7C584A921B0F}" srcId="{78DBF8D9-0527-44C2-B56B-495C28BF54CE}" destId="{CED1D5AA-3AB2-4520-A260-16347EC46A45}" srcOrd="0" destOrd="0" parTransId="{4E6E19E0-C76E-4CDB-8D22-3A58D28D5D72}" sibTransId="{3E088ED2-B025-48BA-8D98-0B8C55F9E6CE}"/>
    <dgm:cxn modelId="{3F1585D9-FB4E-48C5-967A-4A295DFDC626}" type="presOf" srcId="{C6520D17-D913-4A89-A2ED-A6E537B7E0F9}" destId="{46575638-9D44-4AEE-A084-4440CA0ED43A}" srcOrd="0" destOrd="0" presId="urn:microsoft.com/office/officeart/2008/layout/TitlePictureLineup"/>
    <dgm:cxn modelId="{2910C2DC-7E01-4EE0-B59A-E5799E382664}" srcId="{80669481-DE1A-48A6-AB6C-4C22E9706231}" destId="{AC92D830-2E76-4D7B-BB03-572E32F48A26}" srcOrd="0" destOrd="0" parTransId="{C8AE99E6-6210-4E15-B07A-FE4C14D7D625}" sibTransId="{01B60296-1232-4B6F-97F1-3FC496C2039D}"/>
    <dgm:cxn modelId="{F3D1C4E0-A7F6-435E-9561-577092803346}" type="presOf" srcId="{2433AFB8-C8AD-488F-8214-6F190F9E4341}" destId="{44132DA8-EB84-42D8-AB87-87B080FCD1DA}" srcOrd="0" destOrd="0" presId="urn:microsoft.com/office/officeart/2008/layout/TitlePictureLineup"/>
    <dgm:cxn modelId="{8DCEBDEE-7730-4ADF-9AFA-AEF2EEB95EA1}" type="presOf" srcId="{80669481-DE1A-48A6-AB6C-4C22E9706231}" destId="{B90792E2-DD06-4BBE-BC0A-B3FC3A5122EA}" srcOrd="0" destOrd="0" presId="urn:microsoft.com/office/officeart/2008/layout/TitlePictureLineup"/>
    <dgm:cxn modelId="{91D585B0-DBB6-42C0-AE88-6F6A9BF680D8}" type="presParOf" srcId="{58981F37-D974-48A8-BC85-C5182B1C0E4D}" destId="{D5EF224A-3B47-46E8-91C8-1766018DF99F}" srcOrd="0" destOrd="0" presId="urn:microsoft.com/office/officeart/2008/layout/TitlePictureLineup"/>
    <dgm:cxn modelId="{CA4DEE09-877C-4F4C-B6F3-C50F8F2180AD}" type="presParOf" srcId="{D5EF224A-3B47-46E8-91C8-1766018DF99F}" destId="{54279BD7-16E9-4205-8E4C-A044E2B07D05}" srcOrd="0" destOrd="0" presId="urn:microsoft.com/office/officeart/2008/layout/TitlePictureLineup"/>
    <dgm:cxn modelId="{205B446F-3263-44C5-B1BF-F5B555F4550E}" type="presParOf" srcId="{D5EF224A-3B47-46E8-91C8-1766018DF99F}" destId="{AAE22638-3251-4E83-9ADE-32216DA3F971}" srcOrd="1" destOrd="0" presId="urn:microsoft.com/office/officeart/2008/layout/TitlePictureLineup"/>
    <dgm:cxn modelId="{E8B7B11B-06C9-4820-9F73-932C129BC8E9}" type="presParOf" srcId="{D5EF224A-3B47-46E8-91C8-1766018DF99F}" destId="{FFB7DD53-6476-423D-9B1D-2E85DF798302}" srcOrd="2" destOrd="0" presId="urn:microsoft.com/office/officeart/2008/layout/TitlePictureLineup"/>
    <dgm:cxn modelId="{3DB36007-04B5-4AF8-9B02-057DCAFEBEA6}" type="presParOf" srcId="{D5EF224A-3B47-46E8-91C8-1766018DF99F}" destId="{945108F7-A4A0-4A4C-A773-710FBCFF321E}" srcOrd="3" destOrd="0" presId="urn:microsoft.com/office/officeart/2008/layout/TitlePictureLineup"/>
    <dgm:cxn modelId="{3251E415-C2C7-45F6-BF2D-DD8FA97A62E2}" type="presParOf" srcId="{58981F37-D974-48A8-BC85-C5182B1C0E4D}" destId="{19A7FF4A-4046-4317-B885-19171C32423A}" srcOrd="1" destOrd="0" presId="urn:microsoft.com/office/officeart/2008/layout/TitlePictureLineup"/>
    <dgm:cxn modelId="{04227C65-5B17-4B2D-8AAB-C3EF68FC08F2}" type="presParOf" srcId="{58981F37-D974-48A8-BC85-C5182B1C0E4D}" destId="{B1F71E72-1D2E-4740-98A9-0BB26140F91D}" srcOrd="2" destOrd="0" presId="urn:microsoft.com/office/officeart/2008/layout/TitlePictureLineup"/>
    <dgm:cxn modelId="{56D73AF0-7E16-4F4E-8F88-B6431880D176}" type="presParOf" srcId="{B1F71E72-1D2E-4740-98A9-0BB26140F91D}" destId="{C68C63EC-5320-49E8-B906-9067A5D43F8E}" srcOrd="0" destOrd="0" presId="urn:microsoft.com/office/officeart/2008/layout/TitlePictureLineup"/>
    <dgm:cxn modelId="{153492E7-A639-4A4C-AEFC-7B25CB193523}" type="presParOf" srcId="{B1F71E72-1D2E-4740-98A9-0BB26140F91D}" destId="{C356345F-1428-47E5-9CD9-15D4E5588D7C}" srcOrd="1" destOrd="0" presId="urn:microsoft.com/office/officeart/2008/layout/TitlePictureLineup"/>
    <dgm:cxn modelId="{EDDDC206-C83E-41D4-8A91-B63F1046F09B}" type="presParOf" srcId="{B1F71E72-1D2E-4740-98A9-0BB26140F91D}" destId="{6E087370-008A-44FB-898D-D3EB9829584D}" srcOrd="2" destOrd="0" presId="urn:microsoft.com/office/officeart/2008/layout/TitlePictureLineup"/>
    <dgm:cxn modelId="{B331260F-1CC9-4933-97C9-3E31BE065195}" type="presParOf" srcId="{B1F71E72-1D2E-4740-98A9-0BB26140F91D}" destId="{46575638-9D44-4AEE-A084-4440CA0ED43A}" srcOrd="3" destOrd="0" presId="urn:microsoft.com/office/officeart/2008/layout/TitlePictureLineup"/>
    <dgm:cxn modelId="{97571A12-4544-4063-9BB2-5CC6CCA1D806}" type="presParOf" srcId="{58981F37-D974-48A8-BC85-C5182B1C0E4D}" destId="{8DE5365C-4496-4E77-BA2B-961772E9CF49}" srcOrd="3" destOrd="0" presId="urn:microsoft.com/office/officeart/2008/layout/TitlePictureLineup"/>
    <dgm:cxn modelId="{E1A3BE89-A1C6-48E1-A46E-AEECA345F39E}" type="presParOf" srcId="{58981F37-D974-48A8-BC85-C5182B1C0E4D}" destId="{D83A583F-F93E-46EB-BF06-DEE924DCCBE7}" srcOrd="4" destOrd="0" presId="urn:microsoft.com/office/officeart/2008/layout/TitlePictureLineup"/>
    <dgm:cxn modelId="{1FD26D8B-D584-4E5E-8482-1E55659CA98E}" type="presParOf" srcId="{D83A583F-F93E-46EB-BF06-DEE924DCCBE7}" destId="{C52DF8B9-B1E9-4906-9418-887C6B186B43}" srcOrd="0" destOrd="0" presId="urn:microsoft.com/office/officeart/2008/layout/TitlePictureLineup"/>
    <dgm:cxn modelId="{9084B871-8EC2-4579-A7B9-540A089DA008}" type="presParOf" srcId="{D83A583F-F93E-46EB-BF06-DEE924DCCBE7}" destId="{30297BA8-191A-4226-BB0C-2B40A834CC12}" srcOrd="1" destOrd="0" presId="urn:microsoft.com/office/officeart/2008/layout/TitlePictureLineup"/>
    <dgm:cxn modelId="{F1D7C586-8F65-45FE-8F1C-6F38D5D4103C}" type="presParOf" srcId="{D83A583F-F93E-46EB-BF06-DEE924DCCBE7}" destId="{5F9A0E89-BFB2-4A6E-BED0-F4CFFE95461B}" srcOrd="2" destOrd="0" presId="urn:microsoft.com/office/officeart/2008/layout/TitlePictureLineup"/>
    <dgm:cxn modelId="{904704B0-E113-4283-AA0B-FF811116CDD9}" type="presParOf" srcId="{D83A583F-F93E-46EB-BF06-DEE924DCCBE7}" destId="{44132DA8-EB84-42D8-AB87-87B080FCD1DA}" srcOrd="3" destOrd="0" presId="urn:microsoft.com/office/officeart/2008/layout/TitlePictureLineup"/>
    <dgm:cxn modelId="{9474B3A5-3C6F-47FF-9557-C07010B1D55C}" type="presParOf" srcId="{58981F37-D974-48A8-BC85-C5182B1C0E4D}" destId="{857F3373-2DAC-4B4D-924D-467793F17474}" srcOrd="5" destOrd="0" presId="urn:microsoft.com/office/officeart/2008/layout/TitlePictureLineup"/>
    <dgm:cxn modelId="{F262CDC2-7DE6-45B7-B774-E4F610755B13}" type="presParOf" srcId="{58981F37-D974-48A8-BC85-C5182B1C0E4D}" destId="{3D5A8808-03A3-46B5-B4D0-E28BEE742B6C}" srcOrd="6" destOrd="0" presId="urn:microsoft.com/office/officeart/2008/layout/TitlePictureLineup"/>
    <dgm:cxn modelId="{79585BF3-8F96-4A45-A8DD-EEC4B8DD06AB}" type="presParOf" srcId="{3D5A8808-03A3-46B5-B4D0-E28BEE742B6C}" destId="{20A64B7D-643F-42A2-BF14-A8348BF566D2}" srcOrd="0" destOrd="0" presId="urn:microsoft.com/office/officeart/2008/layout/TitlePictureLineup"/>
    <dgm:cxn modelId="{16246EE4-BB4C-4093-BEFC-ACB987D3F91D}" type="presParOf" srcId="{3D5A8808-03A3-46B5-B4D0-E28BEE742B6C}" destId="{FA99F927-2B4D-493A-BB03-9501AB59991B}" srcOrd="1" destOrd="0" presId="urn:microsoft.com/office/officeart/2008/layout/TitlePictureLineup"/>
    <dgm:cxn modelId="{076BBA2A-3089-4EA8-8E8E-817BE4EDBF49}" type="presParOf" srcId="{3D5A8808-03A3-46B5-B4D0-E28BEE742B6C}" destId="{F775EB6A-A8DC-4F63-B465-02F9669576BA}" srcOrd="2" destOrd="0" presId="urn:microsoft.com/office/officeart/2008/layout/TitlePictureLineup"/>
    <dgm:cxn modelId="{A60365DB-8BBE-47EB-9E0D-93CD00108CC8}" type="presParOf" srcId="{3D5A8808-03A3-46B5-B4D0-E28BEE742B6C}" destId="{B90792E2-DD06-4BBE-BC0A-B3FC3A5122EA}"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34CEC-4EAD-4883-BDCD-0BF7D6BADCA5}">
      <dsp:nvSpPr>
        <dsp:cNvPr id="0" name=""/>
        <dsp:cNvSpPr/>
      </dsp:nvSpPr>
      <dsp:spPr>
        <a:xfrm>
          <a:off x="1289" y="0"/>
          <a:ext cx="2006197" cy="3248172"/>
        </a:xfrm>
        <a:prstGeom prst="roundRect">
          <a:avLst>
            <a:gd name="adj" fmla="val 10000"/>
          </a:avLst>
        </a:prstGeom>
        <a:solidFill>
          <a:schemeClr val="bg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Berlin Sans FB Demi" panose="020E0802020502020306" pitchFamily="34" charset="0"/>
            </a:rPr>
            <a:t>Surface Irrigation (45%)</a:t>
          </a:r>
          <a:endParaRPr lang="en-IN" sz="2000" kern="1200" dirty="0">
            <a:solidFill>
              <a:schemeClr val="tx1"/>
            </a:solidFill>
            <a:latin typeface="Berlin Sans FB Demi" panose="020E0802020502020306" pitchFamily="34" charset="0"/>
          </a:endParaRPr>
        </a:p>
      </dsp:txBody>
      <dsp:txXfrm>
        <a:off x="1289" y="1299268"/>
        <a:ext cx="2006197" cy="1299268"/>
      </dsp:txXfrm>
    </dsp:sp>
    <dsp:sp modelId="{A0C5AC5C-97D9-46AB-B991-9FECFFB9F113}">
      <dsp:nvSpPr>
        <dsp:cNvPr id="0" name=""/>
        <dsp:cNvSpPr/>
      </dsp:nvSpPr>
      <dsp:spPr>
        <a:xfrm>
          <a:off x="463567" y="194890"/>
          <a:ext cx="1081641" cy="108164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AF4C56-584F-481A-8773-BDE240BB6B01}">
      <dsp:nvSpPr>
        <dsp:cNvPr id="0" name=""/>
        <dsp:cNvSpPr/>
      </dsp:nvSpPr>
      <dsp:spPr>
        <a:xfrm>
          <a:off x="2067672" y="0"/>
          <a:ext cx="2006197" cy="3248172"/>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Berlin Sans FB Demi" panose="020E0802020502020306" pitchFamily="34" charset="0"/>
            </a:rPr>
            <a:t>Sprinkler Irrigation (75%)</a:t>
          </a:r>
          <a:endParaRPr lang="en-IN" sz="2000" kern="1200" dirty="0"/>
        </a:p>
      </dsp:txBody>
      <dsp:txXfrm>
        <a:off x="2067672" y="1299268"/>
        <a:ext cx="2006197" cy="1299268"/>
      </dsp:txXfrm>
    </dsp:sp>
    <dsp:sp modelId="{1AD69BA4-02C9-4492-AF06-B43F725660F4}">
      <dsp:nvSpPr>
        <dsp:cNvPr id="0" name=""/>
        <dsp:cNvSpPr/>
      </dsp:nvSpPr>
      <dsp:spPr>
        <a:xfrm>
          <a:off x="2529950" y="194890"/>
          <a:ext cx="1081641" cy="108164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52D61C-B58D-4926-BA7C-55372EF361BA}">
      <dsp:nvSpPr>
        <dsp:cNvPr id="0" name=""/>
        <dsp:cNvSpPr/>
      </dsp:nvSpPr>
      <dsp:spPr>
        <a:xfrm>
          <a:off x="4134056" y="0"/>
          <a:ext cx="2006197" cy="3248172"/>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Berlin Sans FB Demi" panose="020E0802020502020306" pitchFamily="34" charset="0"/>
            </a:rPr>
            <a:t>Localized Irrigation (90%)</a:t>
          </a:r>
          <a:endParaRPr lang="en-IN" sz="2000" kern="1200" dirty="0"/>
        </a:p>
      </dsp:txBody>
      <dsp:txXfrm>
        <a:off x="4134056" y="1299268"/>
        <a:ext cx="2006197" cy="1299268"/>
      </dsp:txXfrm>
    </dsp:sp>
    <dsp:sp modelId="{63A23319-AF31-4707-B3CE-DCA9F2705727}">
      <dsp:nvSpPr>
        <dsp:cNvPr id="0" name=""/>
        <dsp:cNvSpPr/>
      </dsp:nvSpPr>
      <dsp:spPr>
        <a:xfrm>
          <a:off x="4596334" y="194890"/>
          <a:ext cx="1081641" cy="108164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9000" b="-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5094EA-480A-4AE3-A7B3-E5242B051662}">
      <dsp:nvSpPr>
        <dsp:cNvPr id="0" name=""/>
        <dsp:cNvSpPr/>
      </dsp:nvSpPr>
      <dsp:spPr>
        <a:xfrm>
          <a:off x="245661" y="2598537"/>
          <a:ext cx="5650219" cy="487225"/>
        </a:xfrm>
        <a:prstGeom prst="rightArrow">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4F795-E15C-4985-8034-7F93F17885BE}">
      <dsp:nvSpPr>
        <dsp:cNvPr id="0" name=""/>
        <dsp:cNvSpPr/>
      </dsp:nvSpPr>
      <dsp:spPr>
        <a:xfrm>
          <a:off x="-4039923" y="-620122"/>
          <a:ext cx="4814214" cy="4814214"/>
        </a:xfrm>
        <a:prstGeom prst="blockArc">
          <a:avLst>
            <a:gd name="adj1" fmla="val 18900000"/>
            <a:gd name="adj2" fmla="val 2700000"/>
            <a:gd name="adj3" fmla="val 449"/>
          </a:avLst>
        </a:prstGeom>
        <a:noFill/>
        <a:ln w="25400" cap="flat" cmpd="sng" algn="ctr">
          <a:solidFill>
            <a:schemeClr val="dk2">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DA2945B-9448-4449-A4CF-0CBD8CB4266A}">
      <dsp:nvSpPr>
        <dsp:cNvPr id="0" name=""/>
        <dsp:cNvSpPr/>
      </dsp:nvSpPr>
      <dsp:spPr>
        <a:xfrm>
          <a:off x="339256" y="223301"/>
          <a:ext cx="4531765" cy="446889"/>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4718"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Calculate Reference ETo (Use FAO Penman-Monteith method)</a:t>
          </a:r>
          <a:endParaRPr lang="en-IN" sz="1400" kern="1200" dirty="0"/>
        </a:p>
      </dsp:txBody>
      <dsp:txXfrm>
        <a:off x="339256" y="223301"/>
        <a:ext cx="4531765" cy="446889"/>
      </dsp:txXfrm>
    </dsp:sp>
    <dsp:sp modelId="{CB7179D9-8D68-4E9B-A637-BE87C3D15956}">
      <dsp:nvSpPr>
        <dsp:cNvPr id="0" name=""/>
        <dsp:cNvSpPr/>
      </dsp:nvSpPr>
      <dsp:spPr>
        <a:xfrm>
          <a:off x="59950" y="167440"/>
          <a:ext cx="558611" cy="558611"/>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6C7986B-804F-477D-B182-F0804E0CCD10}">
      <dsp:nvSpPr>
        <dsp:cNvPr id="0" name=""/>
        <dsp:cNvSpPr/>
      </dsp:nvSpPr>
      <dsp:spPr>
        <a:xfrm>
          <a:off x="659484" y="893420"/>
          <a:ext cx="4211537" cy="446889"/>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4718"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Select stage lengths </a:t>
          </a:r>
          <a:endParaRPr lang="en-IN" sz="1400" kern="1200" dirty="0"/>
        </a:p>
      </dsp:txBody>
      <dsp:txXfrm>
        <a:off x="659484" y="893420"/>
        <a:ext cx="4211537" cy="446889"/>
      </dsp:txXfrm>
    </dsp:sp>
    <dsp:sp modelId="{60A91E77-DD9F-42AA-8F6B-FB72B94CE3B1}">
      <dsp:nvSpPr>
        <dsp:cNvPr id="0" name=""/>
        <dsp:cNvSpPr/>
      </dsp:nvSpPr>
      <dsp:spPr>
        <a:xfrm>
          <a:off x="380178" y="837559"/>
          <a:ext cx="558611" cy="558611"/>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F89AFE8D-765F-433B-BA40-9419F510FCD7}">
      <dsp:nvSpPr>
        <dsp:cNvPr id="0" name=""/>
        <dsp:cNvSpPr/>
      </dsp:nvSpPr>
      <dsp:spPr>
        <a:xfrm>
          <a:off x="757768" y="1563539"/>
          <a:ext cx="4113253" cy="446889"/>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4718"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a:t>Kc Single crop coefficient</a:t>
          </a:r>
        </a:p>
      </dsp:txBody>
      <dsp:txXfrm>
        <a:off x="757768" y="1563539"/>
        <a:ext cx="4113253" cy="446889"/>
      </dsp:txXfrm>
    </dsp:sp>
    <dsp:sp modelId="{E2BEF1E6-B747-435B-BAF4-99130887627D}">
      <dsp:nvSpPr>
        <dsp:cNvPr id="0" name=""/>
        <dsp:cNvSpPr/>
      </dsp:nvSpPr>
      <dsp:spPr>
        <a:xfrm>
          <a:off x="478462" y="1507678"/>
          <a:ext cx="558611" cy="558611"/>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E0D5927-12F0-49B1-9A6E-43F86B0FA11E}">
      <dsp:nvSpPr>
        <dsp:cNvPr id="0" name=""/>
        <dsp:cNvSpPr/>
      </dsp:nvSpPr>
      <dsp:spPr>
        <a:xfrm>
          <a:off x="659484" y="2233659"/>
          <a:ext cx="4211537" cy="446889"/>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4718"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a:t>Select values for Kc </a:t>
          </a:r>
          <a:r>
            <a:rPr lang="en-IN" sz="1400" kern="1200" dirty="0" err="1"/>
            <a:t>ini</a:t>
          </a:r>
          <a:r>
            <a:rPr lang="en-IN" sz="1400" kern="1200" dirty="0"/>
            <a:t>, Kc mid &amp; Kc end </a:t>
          </a:r>
        </a:p>
      </dsp:txBody>
      <dsp:txXfrm>
        <a:off x="659484" y="2233659"/>
        <a:ext cx="4211537" cy="446889"/>
      </dsp:txXfrm>
    </dsp:sp>
    <dsp:sp modelId="{924FB694-0ED1-4E5B-900D-A665AC22EA51}">
      <dsp:nvSpPr>
        <dsp:cNvPr id="0" name=""/>
        <dsp:cNvSpPr/>
      </dsp:nvSpPr>
      <dsp:spPr>
        <a:xfrm>
          <a:off x="380178" y="2177798"/>
          <a:ext cx="558611" cy="558611"/>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0F2ADC5-CAB2-420C-80AB-346FC8D44056}">
      <dsp:nvSpPr>
        <dsp:cNvPr id="0" name=""/>
        <dsp:cNvSpPr/>
      </dsp:nvSpPr>
      <dsp:spPr>
        <a:xfrm>
          <a:off x="339256" y="2903778"/>
          <a:ext cx="4531765" cy="446889"/>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4718"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err="1"/>
            <a:t>ETc</a:t>
          </a:r>
          <a:r>
            <a:rPr lang="en-IN" sz="1400" kern="1200" dirty="0"/>
            <a:t> = ETo x Kc</a:t>
          </a:r>
        </a:p>
      </dsp:txBody>
      <dsp:txXfrm>
        <a:off x="339256" y="2903778"/>
        <a:ext cx="4531765" cy="446889"/>
      </dsp:txXfrm>
    </dsp:sp>
    <dsp:sp modelId="{17FA15A0-7C37-44C7-AEAF-733AD752F735}">
      <dsp:nvSpPr>
        <dsp:cNvPr id="0" name=""/>
        <dsp:cNvSpPr/>
      </dsp:nvSpPr>
      <dsp:spPr>
        <a:xfrm>
          <a:off x="59950" y="2847917"/>
          <a:ext cx="558611" cy="558611"/>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79BD7-16E9-4205-8E4C-A044E2B07D05}">
      <dsp:nvSpPr>
        <dsp:cNvPr id="0" name=""/>
        <dsp:cNvSpPr/>
      </dsp:nvSpPr>
      <dsp:spPr>
        <a:xfrm>
          <a:off x="222397" y="319685"/>
          <a:ext cx="0" cy="2877170"/>
        </a:xfrm>
        <a:prstGeom prst="lin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E22638-3251-4E83-9ADE-32216DA3F971}">
      <dsp:nvSpPr>
        <dsp:cNvPr id="0" name=""/>
        <dsp:cNvSpPr/>
      </dsp:nvSpPr>
      <dsp:spPr>
        <a:xfrm>
          <a:off x="302318" y="415591"/>
          <a:ext cx="1513231" cy="1294726"/>
        </a:xfrm>
        <a:prstGeom prst="rect">
          <a:avLst/>
        </a:prstGeom>
        <a:blipFill rotWithShape="1">
          <a:blip xmlns:r="http://schemas.openxmlformats.org/officeDocument/2006/relationships" r:embed="rId1"/>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B7DD53-6476-423D-9B1D-2E85DF798302}">
      <dsp:nvSpPr>
        <dsp:cNvPr id="0" name=""/>
        <dsp:cNvSpPr/>
      </dsp:nvSpPr>
      <dsp:spPr>
        <a:xfrm>
          <a:off x="302318" y="1710317"/>
          <a:ext cx="1513231" cy="148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marL="0" lvl="0" indent="0" algn="ctr"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Flowers can benefit from a micro irrigation system that provides water only to the plants </a:t>
          </a:r>
          <a:r>
            <a:rPr lang="en-IN" sz="1000" kern="1200" dirty="0">
              <a:latin typeface="Open Sans" panose="020B0606030504020204" pitchFamily="34" charset="0"/>
              <a:ea typeface="Open Sans" panose="020B0606030504020204" pitchFamily="34" charset="0"/>
              <a:cs typeface="Open Sans" panose="020B0606030504020204" pitchFamily="34" charset="0"/>
            </a:rPr>
            <a:t>that need it.</a:t>
          </a:r>
        </a:p>
      </dsp:txBody>
      <dsp:txXfrm>
        <a:off x="302318" y="1710317"/>
        <a:ext cx="1513231" cy="1486538"/>
      </dsp:txXfrm>
    </dsp:sp>
    <dsp:sp modelId="{945108F7-A4A0-4A4C-A773-710FBCFF321E}">
      <dsp:nvSpPr>
        <dsp:cNvPr id="0" name=""/>
        <dsp:cNvSpPr/>
      </dsp:nvSpPr>
      <dsp:spPr>
        <a:xfrm>
          <a:off x="222397" y="0"/>
          <a:ext cx="1598428" cy="319685"/>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en Sans" panose="020B0606030504020204" pitchFamily="34" charset="0"/>
              <a:ea typeface="Open Sans" panose="020B0606030504020204" pitchFamily="34" charset="0"/>
              <a:cs typeface="Open Sans" panose="020B0606030504020204" pitchFamily="34" charset="0"/>
            </a:rPr>
            <a:t>Flower Beds</a:t>
          </a:r>
          <a:endParaRPr lang="en-IN" sz="12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222397" y="0"/>
        <a:ext cx="1598428" cy="319685"/>
      </dsp:txXfrm>
    </dsp:sp>
    <dsp:sp modelId="{C68C63EC-5320-49E8-B906-9067A5D43F8E}">
      <dsp:nvSpPr>
        <dsp:cNvPr id="0" name=""/>
        <dsp:cNvSpPr/>
      </dsp:nvSpPr>
      <dsp:spPr>
        <a:xfrm>
          <a:off x="2223090" y="319685"/>
          <a:ext cx="0" cy="2877170"/>
        </a:xfrm>
        <a:prstGeom prst="lin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56345F-1428-47E5-9CD9-15D4E5588D7C}">
      <dsp:nvSpPr>
        <dsp:cNvPr id="0" name=""/>
        <dsp:cNvSpPr/>
      </dsp:nvSpPr>
      <dsp:spPr>
        <a:xfrm>
          <a:off x="2303011" y="415591"/>
          <a:ext cx="1513231" cy="1294726"/>
        </a:xfrm>
        <a:prstGeom prst="rect">
          <a:avLst/>
        </a:prstGeom>
        <a:blipFill rotWithShape="1">
          <a:blip xmlns:r="http://schemas.openxmlformats.org/officeDocument/2006/relationships" r:embed="rId2"/>
          <a:srcRect/>
          <a:stretch>
            <a:fillRect l="-20000" r="-20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087370-008A-44FB-898D-D3EB9829584D}">
      <dsp:nvSpPr>
        <dsp:cNvPr id="0" name=""/>
        <dsp:cNvSpPr/>
      </dsp:nvSpPr>
      <dsp:spPr>
        <a:xfrm>
          <a:off x="2303011" y="1710317"/>
          <a:ext cx="1513231" cy="148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marL="0" lvl="0" indent="0" algn="ctr" defTabSz="444500">
            <a:lnSpc>
              <a:spcPct val="90000"/>
            </a:lnSpc>
            <a:spcBef>
              <a:spcPct val="0"/>
            </a:spcBef>
            <a:spcAft>
              <a:spcPct val="35000"/>
            </a:spcAft>
            <a:buNone/>
          </a:pPr>
          <a:r>
            <a:rPr lang="en-US" sz="1000" kern="1200">
              <a:latin typeface="Open Sans" panose="020B0606030504020204" pitchFamily="34" charset="0"/>
              <a:ea typeface="Open Sans" panose="020B0606030504020204" pitchFamily="34" charset="0"/>
              <a:cs typeface="Open Sans" panose="020B0606030504020204" pitchFamily="34" charset="0"/>
            </a:rPr>
            <a:t>In rows or patches, vegetable plants can get all the water they need while decreasing the likelihood of weed growth and reducing </a:t>
          </a:r>
          <a:r>
            <a:rPr lang="en-IN" sz="1000" kern="1200">
              <a:latin typeface="Open Sans" panose="020B0606030504020204" pitchFamily="34" charset="0"/>
              <a:ea typeface="Open Sans" panose="020B0606030504020204" pitchFamily="34" charset="0"/>
              <a:cs typeface="Open Sans" panose="020B0606030504020204" pitchFamily="34" charset="0"/>
            </a:rPr>
            <a:t>pesticide use. </a:t>
          </a:r>
          <a:endParaRPr lang="en-IN"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303011" y="1710317"/>
        <a:ext cx="1513231" cy="1486538"/>
      </dsp:txXfrm>
    </dsp:sp>
    <dsp:sp modelId="{46575638-9D44-4AEE-A084-4440CA0ED43A}">
      <dsp:nvSpPr>
        <dsp:cNvPr id="0" name=""/>
        <dsp:cNvSpPr/>
      </dsp:nvSpPr>
      <dsp:spPr>
        <a:xfrm>
          <a:off x="2223090" y="0"/>
          <a:ext cx="1598428" cy="319685"/>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b="1" kern="1200">
              <a:latin typeface="Open Sans" panose="020B0606030504020204" pitchFamily="34" charset="0"/>
              <a:ea typeface="Open Sans" panose="020B0606030504020204" pitchFamily="34" charset="0"/>
              <a:cs typeface="Open Sans" panose="020B0606030504020204" pitchFamily="34" charset="0"/>
            </a:rPr>
            <a:t>Vegetable Gardens </a:t>
          </a:r>
          <a:endParaRPr lang="en-IN" sz="12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2223090" y="0"/>
        <a:ext cx="1598428" cy="319685"/>
      </dsp:txXfrm>
    </dsp:sp>
    <dsp:sp modelId="{C52DF8B9-B1E9-4906-9418-887C6B186B43}">
      <dsp:nvSpPr>
        <dsp:cNvPr id="0" name=""/>
        <dsp:cNvSpPr/>
      </dsp:nvSpPr>
      <dsp:spPr>
        <a:xfrm>
          <a:off x="4223783" y="319685"/>
          <a:ext cx="0" cy="2877170"/>
        </a:xfrm>
        <a:prstGeom prst="lin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297BA8-191A-4226-BB0C-2B40A834CC12}">
      <dsp:nvSpPr>
        <dsp:cNvPr id="0" name=""/>
        <dsp:cNvSpPr/>
      </dsp:nvSpPr>
      <dsp:spPr>
        <a:xfrm>
          <a:off x="4303704" y="415591"/>
          <a:ext cx="1513231" cy="1294726"/>
        </a:xfrm>
        <a:prstGeom prst="rect">
          <a:avLst/>
        </a:prstGeom>
        <a:blipFill rotWithShape="1">
          <a:blip xmlns:r="http://schemas.openxmlformats.org/officeDocument/2006/relationships" r:embed="rId3"/>
          <a:srcRect/>
          <a:stretch>
            <a:fillRect l="-2000" r="-2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9A0E89-BFB2-4A6E-BED0-F4CFFE95461B}">
      <dsp:nvSpPr>
        <dsp:cNvPr id="0" name=""/>
        <dsp:cNvSpPr/>
      </dsp:nvSpPr>
      <dsp:spPr>
        <a:xfrm>
          <a:off x="4303704" y="1710317"/>
          <a:ext cx="1513231" cy="148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marL="0" lvl="0" indent="0" algn="ctr" defTabSz="444500">
            <a:lnSpc>
              <a:spcPct val="90000"/>
            </a:lnSpc>
            <a:spcBef>
              <a:spcPct val="0"/>
            </a:spcBef>
            <a:spcAft>
              <a:spcPct val="35000"/>
            </a:spcAft>
            <a:buNone/>
          </a:pPr>
          <a:r>
            <a:rPr lang="en-US" sz="1000" kern="1200">
              <a:latin typeface="Open Sans" panose="020B0606030504020204" pitchFamily="34" charset="0"/>
              <a:ea typeface="Open Sans" panose="020B0606030504020204" pitchFamily="34" charset="0"/>
              <a:cs typeface="Open Sans" panose="020B0606030504020204" pitchFamily="34" charset="0"/>
            </a:rPr>
            <a:t>Whether circling a tree or running along shrubbery, micro irrigation can keep the roots moist without wasting water where it’s not </a:t>
          </a:r>
          <a:r>
            <a:rPr lang="en-IN" sz="1000" kern="1200">
              <a:latin typeface="Open Sans" panose="020B0606030504020204" pitchFamily="34" charset="0"/>
              <a:ea typeface="Open Sans" panose="020B0606030504020204" pitchFamily="34" charset="0"/>
              <a:cs typeface="Open Sans" panose="020B0606030504020204" pitchFamily="34" charset="0"/>
            </a:rPr>
            <a:t>needed. </a:t>
          </a:r>
          <a:endParaRPr lang="en-IN"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4303704" y="1710317"/>
        <a:ext cx="1513231" cy="1486538"/>
      </dsp:txXfrm>
    </dsp:sp>
    <dsp:sp modelId="{44132DA8-EB84-42D8-AB87-87B080FCD1DA}">
      <dsp:nvSpPr>
        <dsp:cNvPr id="0" name=""/>
        <dsp:cNvSpPr/>
      </dsp:nvSpPr>
      <dsp:spPr>
        <a:xfrm>
          <a:off x="4223783" y="0"/>
          <a:ext cx="1598428" cy="319685"/>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en Sans" panose="020B0606030504020204" pitchFamily="34" charset="0"/>
              <a:ea typeface="Open Sans" panose="020B0606030504020204" pitchFamily="34" charset="0"/>
              <a:cs typeface="Open Sans" panose="020B0606030504020204" pitchFamily="34" charset="0"/>
            </a:rPr>
            <a:t>Trees and Shrubs</a:t>
          </a:r>
          <a:endParaRPr lang="en-IN" sz="12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4223783" y="0"/>
        <a:ext cx="1598428" cy="319685"/>
      </dsp:txXfrm>
    </dsp:sp>
    <dsp:sp modelId="{20A64B7D-643F-42A2-BF14-A8348BF566D2}">
      <dsp:nvSpPr>
        <dsp:cNvPr id="0" name=""/>
        <dsp:cNvSpPr/>
      </dsp:nvSpPr>
      <dsp:spPr>
        <a:xfrm>
          <a:off x="6224476" y="319685"/>
          <a:ext cx="0" cy="2877170"/>
        </a:xfrm>
        <a:prstGeom prst="lin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99F927-2B4D-493A-BB03-9501AB59991B}">
      <dsp:nvSpPr>
        <dsp:cNvPr id="0" name=""/>
        <dsp:cNvSpPr/>
      </dsp:nvSpPr>
      <dsp:spPr>
        <a:xfrm>
          <a:off x="6509879" y="540629"/>
          <a:ext cx="1102268" cy="1044650"/>
        </a:xfrm>
        <a:prstGeom prst="rect">
          <a:avLst/>
        </a:prstGeom>
        <a:blipFill rotWithShape="1">
          <a:blip xmlns:r="http://schemas.openxmlformats.org/officeDocument/2006/relationships" r:embed="rId4"/>
          <a:srcRect/>
          <a:stretch>
            <a:fillRect t="-1000" b="-1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75EB6A-A8DC-4F63-B465-02F9669576BA}">
      <dsp:nvSpPr>
        <dsp:cNvPr id="0" name=""/>
        <dsp:cNvSpPr/>
      </dsp:nvSpPr>
      <dsp:spPr>
        <a:xfrm>
          <a:off x="6304398" y="1710317"/>
          <a:ext cx="1513231" cy="148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marL="0" lvl="0" indent="0" algn="ctr" defTabSz="444500">
            <a:lnSpc>
              <a:spcPct val="90000"/>
            </a:lnSpc>
            <a:spcBef>
              <a:spcPct val="0"/>
            </a:spcBef>
            <a:spcAft>
              <a:spcPct val="35000"/>
            </a:spcAft>
            <a:buNone/>
          </a:pPr>
          <a:r>
            <a:rPr lang="en-US" sz="1000" kern="1200" dirty="0">
              <a:latin typeface="Open Sans" panose="020B0606030504020204" pitchFamily="34" charset="0"/>
              <a:ea typeface="Open Sans" panose="020B0606030504020204" pitchFamily="34" charset="0"/>
              <a:cs typeface="Open Sans" panose="020B0606030504020204" pitchFamily="34" charset="0"/>
            </a:rPr>
            <a:t>Micro irrigation works for potted plants too. On balconies, porches, or decks, plants in containers can benefit from water lines that deliver water right to the roots. </a:t>
          </a:r>
          <a:endParaRPr lang="en-IN" sz="1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6304398" y="1710317"/>
        <a:ext cx="1513231" cy="1486538"/>
      </dsp:txXfrm>
    </dsp:sp>
    <dsp:sp modelId="{B90792E2-DD06-4BBE-BC0A-B3FC3A5122EA}">
      <dsp:nvSpPr>
        <dsp:cNvPr id="0" name=""/>
        <dsp:cNvSpPr/>
      </dsp:nvSpPr>
      <dsp:spPr>
        <a:xfrm>
          <a:off x="6224476" y="0"/>
          <a:ext cx="1598428" cy="319685"/>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en Sans" panose="020B0606030504020204" pitchFamily="34" charset="0"/>
              <a:ea typeface="Open Sans" panose="020B0606030504020204" pitchFamily="34" charset="0"/>
              <a:cs typeface="Open Sans" panose="020B0606030504020204" pitchFamily="34" charset="0"/>
            </a:rPr>
            <a:t>Container Plants</a:t>
          </a:r>
          <a:endParaRPr lang="en-IN" sz="12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6224476" y="0"/>
        <a:ext cx="1598428" cy="319685"/>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889978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23853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1840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84385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59202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16"/>
          <p:cNvSpPr txBox="1">
            <a:spLocks noGrp="1"/>
          </p:cNvSpPr>
          <p:nvPr>
            <p:ph type="ctrTitle"/>
          </p:nvPr>
        </p:nvSpPr>
        <p:spPr>
          <a:xfrm>
            <a:off x="715100" y="850488"/>
            <a:ext cx="4752300" cy="205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8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16"/>
          <p:cNvSpPr txBox="1">
            <a:spLocks noGrp="1"/>
          </p:cNvSpPr>
          <p:nvPr>
            <p:ph type="subTitle" idx="1"/>
          </p:nvPr>
        </p:nvSpPr>
        <p:spPr>
          <a:xfrm>
            <a:off x="715100" y="3122913"/>
            <a:ext cx="3565200" cy="4095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16"/>
          <p:cNvSpPr/>
          <p:nvPr/>
        </p:nvSpPr>
        <p:spPr>
          <a:xfrm rot="-5400000">
            <a:off x="344811" y="-373386"/>
            <a:ext cx="1186800" cy="1933622"/>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6"/>
          <p:cNvSpPr/>
          <p:nvPr/>
        </p:nvSpPr>
        <p:spPr>
          <a:xfrm rot="9000033">
            <a:off x="1954049" y="136687"/>
            <a:ext cx="359303" cy="292351"/>
          </a:xfrm>
          <a:custGeom>
            <a:avLst/>
            <a:gdLst/>
            <a:ahLst/>
            <a:cxnLst/>
            <a:rect l="l" t="t" r="r" b="b"/>
            <a:pathLst>
              <a:path w="8385" h="6822" extrusionOk="0">
                <a:moveTo>
                  <a:pt x="6100" y="5412"/>
                </a:moveTo>
                <a:cubicBezTo>
                  <a:pt x="8385" y="2725"/>
                  <a:pt x="1940" y="0"/>
                  <a:pt x="524" y="2496"/>
                </a:cubicBezTo>
                <a:cubicBezTo>
                  <a:pt x="1" y="3423"/>
                  <a:pt x="512" y="5528"/>
                  <a:pt x="1950" y="6257"/>
                </a:cubicBezTo>
                <a:cubicBezTo>
                  <a:pt x="3061" y="6821"/>
                  <a:pt x="4921" y="6297"/>
                  <a:pt x="6100" y="541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16"/>
          <p:cNvPicPr preferRelativeResize="0"/>
          <p:nvPr/>
        </p:nvPicPr>
        <p:blipFill rotWithShape="1">
          <a:blip r:embed="rId2">
            <a:alphaModFix/>
          </a:blip>
          <a:srcRect/>
          <a:stretch/>
        </p:blipFill>
        <p:spPr>
          <a:xfrm>
            <a:off x="4225950" y="66438"/>
            <a:ext cx="2595451" cy="624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84"/>
        <p:cNvGrpSpPr/>
        <p:nvPr/>
      </p:nvGrpSpPr>
      <p:grpSpPr>
        <a:xfrm>
          <a:off x="0" y="0"/>
          <a:ext cx="0" cy="0"/>
          <a:chOff x="0" y="0"/>
          <a:chExt cx="0" cy="0"/>
        </a:xfrm>
      </p:grpSpPr>
      <p:pic>
        <p:nvPicPr>
          <p:cNvPr id="85" name="Google Shape;85;p26"/>
          <p:cNvPicPr preferRelativeResize="0"/>
          <p:nvPr/>
        </p:nvPicPr>
        <p:blipFill rotWithShape="1">
          <a:blip r:embed="rId2">
            <a:alphaModFix/>
          </a:blip>
          <a:srcRect/>
          <a:stretch/>
        </p:blipFill>
        <p:spPr>
          <a:xfrm>
            <a:off x="2309075" y="3623391"/>
            <a:ext cx="6947400" cy="1927700"/>
          </a:xfrm>
          <a:prstGeom prst="rect">
            <a:avLst/>
          </a:prstGeom>
          <a:noFill/>
          <a:ln>
            <a:noFill/>
          </a:ln>
        </p:spPr>
      </p:pic>
      <p:pic>
        <p:nvPicPr>
          <p:cNvPr id="86" name="Google Shape;86;p26"/>
          <p:cNvPicPr preferRelativeResize="0"/>
          <p:nvPr/>
        </p:nvPicPr>
        <p:blipFill rotWithShape="1">
          <a:blip r:embed="rId3">
            <a:alphaModFix/>
          </a:blip>
          <a:srcRect/>
          <a:stretch/>
        </p:blipFill>
        <p:spPr>
          <a:xfrm>
            <a:off x="6190213" y="783663"/>
            <a:ext cx="2595451" cy="624825"/>
          </a:xfrm>
          <a:prstGeom prst="rect">
            <a:avLst/>
          </a:prstGeom>
          <a:noFill/>
          <a:ln>
            <a:noFill/>
          </a:ln>
        </p:spPr>
      </p:pic>
      <p:pic>
        <p:nvPicPr>
          <p:cNvPr id="87" name="Google Shape;87;p26"/>
          <p:cNvPicPr preferRelativeResize="0"/>
          <p:nvPr/>
        </p:nvPicPr>
        <p:blipFill rotWithShape="1">
          <a:blip r:embed="rId2">
            <a:alphaModFix/>
          </a:blip>
          <a:srcRect/>
          <a:stretch/>
        </p:blipFill>
        <p:spPr>
          <a:xfrm>
            <a:off x="2697550" y="2899646"/>
            <a:ext cx="6773501" cy="1524023"/>
          </a:xfrm>
          <a:prstGeom prst="rect">
            <a:avLst/>
          </a:prstGeom>
          <a:noFill/>
          <a:ln>
            <a:noFill/>
          </a:ln>
        </p:spPr>
      </p:pic>
      <p:sp>
        <p:nvSpPr>
          <p:cNvPr id="88" name="Google Shape;88;p26"/>
          <p:cNvSpPr/>
          <p:nvPr/>
        </p:nvSpPr>
        <p:spPr>
          <a:xfrm rot="-5400000">
            <a:off x="344811" y="-373386"/>
            <a:ext cx="1186800" cy="1933622"/>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
          <p:cNvSpPr/>
          <p:nvPr/>
        </p:nvSpPr>
        <p:spPr>
          <a:xfrm rot="9000033">
            <a:off x="1954049" y="136687"/>
            <a:ext cx="359303" cy="292351"/>
          </a:xfrm>
          <a:custGeom>
            <a:avLst/>
            <a:gdLst/>
            <a:ahLst/>
            <a:cxnLst/>
            <a:rect l="l" t="t" r="r" b="b"/>
            <a:pathLst>
              <a:path w="8385" h="6822" extrusionOk="0">
                <a:moveTo>
                  <a:pt x="6100" y="5412"/>
                </a:moveTo>
                <a:cubicBezTo>
                  <a:pt x="8385" y="2725"/>
                  <a:pt x="1940" y="0"/>
                  <a:pt x="524" y="2496"/>
                </a:cubicBezTo>
                <a:cubicBezTo>
                  <a:pt x="1" y="3423"/>
                  <a:pt x="512" y="5528"/>
                  <a:pt x="1950" y="6257"/>
                </a:cubicBezTo>
                <a:cubicBezTo>
                  <a:pt x="3061" y="6821"/>
                  <a:pt x="4921" y="6297"/>
                  <a:pt x="6100" y="541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 name="Google Shape;90;p26"/>
          <p:cNvPicPr preferRelativeResize="0"/>
          <p:nvPr/>
        </p:nvPicPr>
        <p:blipFill rotWithShape="1">
          <a:blip r:embed="rId4">
            <a:alphaModFix/>
          </a:blip>
          <a:srcRect/>
          <a:stretch/>
        </p:blipFill>
        <p:spPr>
          <a:xfrm>
            <a:off x="8118365" y="1800604"/>
            <a:ext cx="985085" cy="1390676"/>
          </a:xfrm>
          <a:prstGeom prst="rect">
            <a:avLst/>
          </a:prstGeom>
          <a:noFill/>
          <a:ln>
            <a:noFill/>
          </a:ln>
        </p:spPr>
      </p:pic>
      <p:pic>
        <p:nvPicPr>
          <p:cNvPr id="91" name="Google Shape;91;p26"/>
          <p:cNvPicPr preferRelativeResize="0"/>
          <p:nvPr/>
        </p:nvPicPr>
        <p:blipFill rotWithShape="1">
          <a:blip r:embed="rId5">
            <a:alphaModFix/>
          </a:blip>
          <a:srcRect/>
          <a:stretch/>
        </p:blipFill>
        <p:spPr>
          <a:xfrm>
            <a:off x="7170498" y="2513174"/>
            <a:ext cx="1386580" cy="730528"/>
          </a:xfrm>
          <a:prstGeom prst="rect">
            <a:avLst/>
          </a:prstGeom>
          <a:noFill/>
          <a:ln>
            <a:noFill/>
          </a:ln>
        </p:spPr>
      </p:pic>
      <p:sp>
        <p:nvSpPr>
          <p:cNvPr id="92" name="Google Shape;92;p26"/>
          <p:cNvSpPr/>
          <p:nvPr/>
        </p:nvSpPr>
        <p:spPr>
          <a:xfrm rot="257312">
            <a:off x="8399299" y="2998769"/>
            <a:ext cx="1199809" cy="273594"/>
          </a:xfrm>
          <a:custGeom>
            <a:avLst/>
            <a:gdLst/>
            <a:ahLst/>
            <a:cxnLst/>
            <a:rect l="l" t="t" r="r" b="b"/>
            <a:pathLst>
              <a:path w="20673" h="4390" extrusionOk="0">
                <a:moveTo>
                  <a:pt x="20490" y="3765"/>
                </a:moveTo>
                <a:cubicBezTo>
                  <a:pt x="20398" y="3681"/>
                  <a:pt x="20300" y="3673"/>
                  <a:pt x="20224" y="3681"/>
                </a:cubicBezTo>
                <a:cubicBezTo>
                  <a:pt x="20249" y="3608"/>
                  <a:pt x="20261" y="3501"/>
                  <a:pt x="20202" y="3417"/>
                </a:cubicBezTo>
                <a:cubicBezTo>
                  <a:pt x="20138" y="3323"/>
                  <a:pt x="19995" y="3336"/>
                  <a:pt x="19897" y="3360"/>
                </a:cubicBezTo>
                <a:cubicBezTo>
                  <a:pt x="19925" y="3274"/>
                  <a:pt x="19932" y="3155"/>
                  <a:pt x="19831" y="3049"/>
                </a:cubicBezTo>
                <a:cubicBezTo>
                  <a:pt x="19737" y="2947"/>
                  <a:pt x="19637" y="2955"/>
                  <a:pt x="19567" y="2980"/>
                </a:cubicBezTo>
                <a:cubicBezTo>
                  <a:pt x="19567" y="2918"/>
                  <a:pt x="19545" y="2849"/>
                  <a:pt x="19463" y="2781"/>
                </a:cubicBezTo>
                <a:cubicBezTo>
                  <a:pt x="19383" y="2718"/>
                  <a:pt x="19304" y="2707"/>
                  <a:pt x="19240" y="2712"/>
                </a:cubicBezTo>
                <a:cubicBezTo>
                  <a:pt x="19293" y="2617"/>
                  <a:pt x="19340" y="2491"/>
                  <a:pt x="19261" y="2407"/>
                </a:cubicBezTo>
                <a:cubicBezTo>
                  <a:pt x="19218" y="2360"/>
                  <a:pt x="19166" y="2345"/>
                  <a:pt x="19117" y="2343"/>
                </a:cubicBezTo>
                <a:cubicBezTo>
                  <a:pt x="19205" y="2229"/>
                  <a:pt x="19289" y="2077"/>
                  <a:pt x="19179" y="2002"/>
                </a:cubicBezTo>
                <a:cubicBezTo>
                  <a:pt x="19107" y="1950"/>
                  <a:pt x="19033" y="1957"/>
                  <a:pt x="18974" y="1977"/>
                </a:cubicBezTo>
                <a:cubicBezTo>
                  <a:pt x="19007" y="1862"/>
                  <a:pt x="19011" y="1711"/>
                  <a:pt x="18851" y="1644"/>
                </a:cubicBezTo>
                <a:cubicBezTo>
                  <a:pt x="18741" y="1594"/>
                  <a:pt x="18653" y="1609"/>
                  <a:pt x="18587" y="1644"/>
                </a:cubicBezTo>
                <a:cubicBezTo>
                  <a:pt x="18618" y="1515"/>
                  <a:pt x="18626" y="1351"/>
                  <a:pt x="18508" y="1292"/>
                </a:cubicBezTo>
                <a:cubicBezTo>
                  <a:pt x="18422" y="1249"/>
                  <a:pt x="18319" y="1265"/>
                  <a:pt x="18236" y="1292"/>
                </a:cubicBezTo>
                <a:cubicBezTo>
                  <a:pt x="18256" y="1234"/>
                  <a:pt x="18258" y="1165"/>
                  <a:pt x="18217" y="1091"/>
                </a:cubicBezTo>
                <a:cubicBezTo>
                  <a:pt x="18158" y="972"/>
                  <a:pt x="18029" y="958"/>
                  <a:pt x="17939" y="962"/>
                </a:cubicBezTo>
                <a:cubicBezTo>
                  <a:pt x="17994" y="835"/>
                  <a:pt x="18045" y="606"/>
                  <a:pt x="17816" y="498"/>
                </a:cubicBezTo>
                <a:cubicBezTo>
                  <a:pt x="17634" y="410"/>
                  <a:pt x="17481" y="555"/>
                  <a:pt x="17380" y="692"/>
                </a:cubicBezTo>
                <a:cubicBezTo>
                  <a:pt x="17380" y="543"/>
                  <a:pt x="17337" y="377"/>
                  <a:pt x="17133" y="361"/>
                </a:cubicBezTo>
                <a:cubicBezTo>
                  <a:pt x="16918" y="346"/>
                  <a:pt x="16832" y="518"/>
                  <a:pt x="16795" y="664"/>
                </a:cubicBezTo>
                <a:cubicBezTo>
                  <a:pt x="16742" y="551"/>
                  <a:pt x="16650" y="432"/>
                  <a:pt x="16497" y="461"/>
                </a:cubicBezTo>
                <a:cubicBezTo>
                  <a:pt x="16337" y="492"/>
                  <a:pt x="16294" y="655"/>
                  <a:pt x="16290" y="794"/>
                </a:cubicBezTo>
                <a:cubicBezTo>
                  <a:pt x="16224" y="709"/>
                  <a:pt x="16130" y="635"/>
                  <a:pt x="16010" y="684"/>
                </a:cubicBezTo>
                <a:cubicBezTo>
                  <a:pt x="15866" y="743"/>
                  <a:pt x="15832" y="960"/>
                  <a:pt x="15823" y="1112"/>
                </a:cubicBezTo>
                <a:cubicBezTo>
                  <a:pt x="15795" y="1093"/>
                  <a:pt x="15758" y="1085"/>
                  <a:pt x="15709" y="1101"/>
                </a:cubicBezTo>
                <a:cubicBezTo>
                  <a:pt x="15627" y="1126"/>
                  <a:pt x="15586" y="1238"/>
                  <a:pt x="15566" y="1337"/>
                </a:cubicBezTo>
                <a:cubicBezTo>
                  <a:pt x="15514" y="1267"/>
                  <a:pt x="15435" y="1216"/>
                  <a:pt x="15312" y="1300"/>
                </a:cubicBezTo>
                <a:cubicBezTo>
                  <a:pt x="15191" y="1382"/>
                  <a:pt x="15167" y="1513"/>
                  <a:pt x="15169" y="1613"/>
                </a:cubicBezTo>
                <a:cubicBezTo>
                  <a:pt x="15105" y="1572"/>
                  <a:pt x="15013" y="1545"/>
                  <a:pt x="14892" y="1599"/>
                </a:cubicBezTo>
                <a:cubicBezTo>
                  <a:pt x="14749" y="1666"/>
                  <a:pt x="14749" y="1850"/>
                  <a:pt x="14778" y="2002"/>
                </a:cubicBezTo>
                <a:cubicBezTo>
                  <a:pt x="14737" y="1977"/>
                  <a:pt x="14688" y="1971"/>
                  <a:pt x="14633" y="1991"/>
                </a:cubicBezTo>
                <a:lnTo>
                  <a:pt x="14629" y="1993"/>
                </a:lnTo>
                <a:cubicBezTo>
                  <a:pt x="14561" y="2018"/>
                  <a:pt x="14514" y="2090"/>
                  <a:pt x="14485" y="2169"/>
                </a:cubicBezTo>
                <a:cubicBezTo>
                  <a:pt x="14475" y="2159"/>
                  <a:pt x="14463" y="2151"/>
                  <a:pt x="14446" y="2147"/>
                </a:cubicBezTo>
                <a:cubicBezTo>
                  <a:pt x="14381" y="2118"/>
                  <a:pt x="14307" y="2137"/>
                  <a:pt x="14248" y="2165"/>
                </a:cubicBezTo>
                <a:cubicBezTo>
                  <a:pt x="14281" y="2045"/>
                  <a:pt x="14299" y="1875"/>
                  <a:pt x="14168" y="1791"/>
                </a:cubicBezTo>
                <a:cubicBezTo>
                  <a:pt x="14058" y="1719"/>
                  <a:pt x="13951" y="1740"/>
                  <a:pt x="13878" y="1770"/>
                </a:cubicBezTo>
                <a:cubicBezTo>
                  <a:pt x="13904" y="1637"/>
                  <a:pt x="13912" y="1441"/>
                  <a:pt x="13737" y="1394"/>
                </a:cubicBezTo>
                <a:cubicBezTo>
                  <a:pt x="13622" y="1361"/>
                  <a:pt x="13520" y="1404"/>
                  <a:pt x="13442" y="1459"/>
                </a:cubicBezTo>
                <a:cubicBezTo>
                  <a:pt x="13462" y="1357"/>
                  <a:pt x="13450" y="1245"/>
                  <a:pt x="13329" y="1204"/>
                </a:cubicBezTo>
                <a:cubicBezTo>
                  <a:pt x="13213" y="1163"/>
                  <a:pt x="13096" y="1230"/>
                  <a:pt x="13020" y="1302"/>
                </a:cubicBezTo>
                <a:cubicBezTo>
                  <a:pt x="13018" y="1224"/>
                  <a:pt x="12990" y="1136"/>
                  <a:pt x="12898" y="1071"/>
                </a:cubicBezTo>
                <a:cubicBezTo>
                  <a:pt x="12789" y="995"/>
                  <a:pt x="12681" y="1040"/>
                  <a:pt x="12603" y="1097"/>
                </a:cubicBezTo>
                <a:cubicBezTo>
                  <a:pt x="12611" y="979"/>
                  <a:pt x="12572" y="829"/>
                  <a:pt x="12360" y="770"/>
                </a:cubicBezTo>
                <a:cubicBezTo>
                  <a:pt x="12151" y="715"/>
                  <a:pt x="11987" y="852"/>
                  <a:pt x="11885" y="972"/>
                </a:cubicBezTo>
                <a:cubicBezTo>
                  <a:pt x="11883" y="960"/>
                  <a:pt x="11883" y="944"/>
                  <a:pt x="11877" y="934"/>
                </a:cubicBezTo>
                <a:cubicBezTo>
                  <a:pt x="11862" y="870"/>
                  <a:pt x="11826" y="819"/>
                  <a:pt x="11781" y="788"/>
                </a:cubicBezTo>
                <a:cubicBezTo>
                  <a:pt x="11736" y="758"/>
                  <a:pt x="11682" y="739"/>
                  <a:pt x="11623" y="737"/>
                </a:cubicBezTo>
                <a:cubicBezTo>
                  <a:pt x="11535" y="733"/>
                  <a:pt x="11435" y="758"/>
                  <a:pt x="11343" y="809"/>
                </a:cubicBezTo>
                <a:cubicBezTo>
                  <a:pt x="11361" y="729"/>
                  <a:pt x="11361" y="666"/>
                  <a:pt x="11347" y="610"/>
                </a:cubicBezTo>
                <a:cubicBezTo>
                  <a:pt x="11335" y="551"/>
                  <a:pt x="11310" y="508"/>
                  <a:pt x="11273" y="477"/>
                </a:cubicBezTo>
                <a:cubicBezTo>
                  <a:pt x="11238" y="449"/>
                  <a:pt x="11193" y="432"/>
                  <a:pt x="11146" y="436"/>
                </a:cubicBezTo>
                <a:cubicBezTo>
                  <a:pt x="11081" y="438"/>
                  <a:pt x="11005" y="469"/>
                  <a:pt x="10927" y="524"/>
                </a:cubicBezTo>
                <a:cubicBezTo>
                  <a:pt x="10948" y="398"/>
                  <a:pt x="10946" y="226"/>
                  <a:pt x="10805" y="181"/>
                </a:cubicBezTo>
                <a:cubicBezTo>
                  <a:pt x="10707" y="146"/>
                  <a:pt x="10621" y="215"/>
                  <a:pt x="10555" y="297"/>
                </a:cubicBezTo>
                <a:cubicBezTo>
                  <a:pt x="10545" y="205"/>
                  <a:pt x="10502" y="115"/>
                  <a:pt x="10379" y="72"/>
                </a:cubicBezTo>
                <a:cubicBezTo>
                  <a:pt x="10228" y="21"/>
                  <a:pt x="10113" y="101"/>
                  <a:pt x="10042" y="187"/>
                </a:cubicBezTo>
                <a:cubicBezTo>
                  <a:pt x="10027" y="91"/>
                  <a:pt x="9974" y="1"/>
                  <a:pt x="9798" y="19"/>
                </a:cubicBezTo>
                <a:cubicBezTo>
                  <a:pt x="9612" y="40"/>
                  <a:pt x="9532" y="203"/>
                  <a:pt x="9499" y="338"/>
                </a:cubicBezTo>
                <a:cubicBezTo>
                  <a:pt x="9450" y="244"/>
                  <a:pt x="9371" y="150"/>
                  <a:pt x="9246" y="181"/>
                </a:cubicBezTo>
                <a:cubicBezTo>
                  <a:pt x="9096" y="218"/>
                  <a:pt x="9045" y="406"/>
                  <a:pt x="9033" y="533"/>
                </a:cubicBezTo>
                <a:cubicBezTo>
                  <a:pt x="8990" y="508"/>
                  <a:pt x="8920" y="498"/>
                  <a:pt x="8814" y="533"/>
                </a:cubicBezTo>
                <a:cubicBezTo>
                  <a:pt x="8661" y="584"/>
                  <a:pt x="8640" y="745"/>
                  <a:pt x="8652" y="870"/>
                </a:cubicBezTo>
                <a:cubicBezTo>
                  <a:pt x="8591" y="825"/>
                  <a:pt x="8501" y="790"/>
                  <a:pt x="8389" y="831"/>
                </a:cubicBezTo>
                <a:cubicBezTo>
                  <a:pt x="8227" y="889"/>
                  <a:pt x="8196" y="1097"/>
                  <a:pt x="8194" y="1238"/>
                </a:cubicBezTo>
                <a:cubicBezTo>
                  <a:pt x="8143" y="1200"/>
                  <a:pt x="8069" y="1169"/>
                  <a:pt x="7961" y="1183"/>
                </a:cubicBezTo>
                <a:cubicBezTo>
                  <a:pt x="7842" y="1198"/>
                  <a:pt x="7764" y="1277"/>
                  <a:pt x="7719" y="1353"/>
                </a:cubicBezTo>
                <a:cubicBezTo>
                  <a:pt x="7693" y="1279"/>
                  <a:pt x="7640" y="1208"/>
                  <a:pt x="7529" y="1224"/>
                </a:cubicBezTo>
                <a:cubicBezTo>
                  <a:pt x="7388" y="1240"/>
                  <a:pt x="7306" y="1392"/>
                  <a:pt x="7269" y="1492"/>
                </a:cubicBezTo>
                <a:cubicBezTo>
                  <a:pt x="7228" y="1453"/>
                  <a:pt x="7153" y="1425"/>
                  <a:pt x="7028" y="1455"/>
                </a:cubicBezTo>
                <a:cubicBezTo>
                  <a:pt x="6948" y="1476"/>
                  <a:pt x="6891" y="1521"/>
                  <a:pt x="6850" y="1568"/>
                </a:cubicBezTo>
                <a:cubicBezTo>
                  <a:pt x="6844" y="1421"/>
                  <a:pt x="6801" y="1259"/>
                  <a:pt x="6645" y="1230"/>
                </a:cubicBezTo>
                <a:cubicBezTo>
                  <a:pt x="6492" y="1204"/>
                  <a:pt x="6381" y="1257"/>
                  <a:pt x="6318" y="1306"/>
                </a:cubicBezTo>
                <a:cubicBezTo>
                  <a:pt x="6310" y="1116"/>
                  <a:pt x="6267" y="756"/>
                  <a:pt x="6044" y="756"/>
                </a:cubicBezTo>
                <a:cubicBezTo>
                  <a:pt x="5858" y="756"/>
                  <a:pt x="5729" y="903"/>
                  <a:pt x="5663" y="1003"/>
                </a:cubicBezTo>
                <a:cubicBezTo>
                  <a:pt x="5618" y="882"/>
                  <a:pt x="5524" y="702"/>
                  <a:pt x="5352" y="729"/>
                </a:cubicBezTo>
                <a:cubicBezTo>
                  <a:pt x="5197" y="756"/>
                  <a:pt x="5097" y="938"/>
                  <a:pt x="5045" y="1060"/>
                </a:cubicBezTo>
                <a:cubicBezTo>
                  <a:pt x="4998" y="960"/>
                  <a:pt x="4898" y="842"/>
                  <a:pt x="4696" y="899"/>
                </a:cubicBezTo>
                <a:cubicBezTo>
                  <a:pt x="4554" y="938"/>
                  <a:pt x="4481" y="1103"/>
                  <a:pt x="4442" y="1275"/>
                </a:cubicBezTo>
                <a:cubicBezTo>
                  <a:pt x="4405" y="1136"/>
                  <a:pt x="4338" y="1024"/>
                  <a:pt x="4217" y="1020"/>
                </a:cubicBezTo>
                <a:cubicBezTo>
                  <a:pt x="4072" y="1013"/>
                  <a:pt x="3982" y="1157"/>
                  <a:pt x="3930" y="1302"/>
                </a:cubicBezTo>
                <a:cubicBezTo>
                  <a:pt x="3898" y="1163"/>
                  <a:pt x="3816" y="1032"/>
                  <a:pt x="3628" y="1040"/>
                </a:cubicBezTo>
                <a:cubicBezTo>
                  <a:pt x="3374" y="1052"/>
                  <a:pt x="3276" y="1361"/>
                  <a:pt x="3241" y="1572"/>
                </a:cubicBezTo>
                <a:cubicBezTo>
                  <a:pt x="3171" y="1418"/>
                  <a:pt x="3036" y="1234"/>
                  <a:pt x="2824" y="1349"/>
                </a:cubicBezTo>
                <a:cubicBezTo>
                  <a:pt x="2635" y="1451"/>
                  <a:pt x="2609" y="1717"/>
                  <a:pt x="2621" y="1926"/>
                </a:cubicBezTo>
                <a:cubicBezTo>
                  <a:pt x="2519" y="1772"/>
                  <a:pt x="2351" y="1625"/>
                  <a:pt x="2120" y="1727"/>
                </a:cubicBezTo>
                <a:cubicBezTo>
                  <a:pt x="1848" y="1850"/>
                  <a:pt x="1885" y="2159"/>
                  <a:pt x="1950" y="2362"/>
                </a:cubicBezTo>
                <a:cubicBezTo>
                  <a:pt x="1852" y="2300"/>
                  <a:pt x="1709" y="2257"/>
                  <a:pt x="1555" y="2335"/>
                </a:cubicBezTo>
                <a:cubicBezTo>
                  <a:pt x="1351" y="2444"/>
                  <a:pt x="1367" y="2712"/>
                  <a:pt x="1400" y="2881"/>
                </a:cubicBezTo>
                <a:cubicBezTo>
                  <a:pt x="1297" y="2816"/>
                  <a:pt x="1125" y="2763"/>
                  <a:pt x="943" y="2902"/>
                </a:cubicBezTo>
                <a:cubicBezTo>
                  <a:pt x="753" y="3047"/>
                  <a:pt x="739" y="3333"/>
                  <a:pt x="759" y="3516"/>
                </a:cubicBezTo>
                <a:cubicBezTo>
                  <a:pt x="667" y="3428"/>
                  <a:pt x="524" y="3362"/>
                  <a:pt x="397" y="3561"/>
                </a:cubicBezTo>
                <a:cubicBezTo>
                  <a:pt x="227" y="3825"/>
                  <a:pt x="37" y="3982"/>
                  <a:pt x="23" y="3992"/>
                </a:cubicBezTo>
                <a:cubicBezTo>
                  <a:pt x="8" y="4003"/>
                  <a:pt x="0" y="4023"/>
                  <a:pt x="2" y="4048"/>
                </a:cubicBezTo>
                <a:cubicBezTo>
                  <a:pt x="8" y="4078"/>
                  <a:pt x="29" y="4099"/>
                  <a:pt x="51" y="4093"/>
                </a:cubicBezTo>
                <a:cubicBezTo>
                  <a:pt x="391" y="4031"/>
                  <a:pt x="538" y="4039"/>
                  <a:pt x="665" y="4050"/>
                </a:cubicBezTo>
                <a:cubicBezTo>
                  <a:pt x="749" y="4054"/>
                  <a:pt x="827" y="4060"/>
                  <a:pt x="943" y="4043"/>
                </a:cubicBezTo>
                <a:cubicBezTo>
                  <a:pt x="1091" y="4027"/>
                  <a:pt x="1207" y="4019"/>
                  <a:pt x="1340" y="4023"/>
                </a:cubicBezTo>
                <a:cubicBezTo>
                  <a:pt x="1471" y="4029"/>
                  <a:pt x="1619" y="4043"/>
                  <a:pt x="1829" y="4070"/>
                </a:cubicBezTo>
                <a:lnTo>
                  <a:pt x="1997" y="4093"/>
                </a:lnTo>
                <a:cubicBezTo>
                  <a:pt x="2423" y="4150"/>
                  <a:pt x="3000" y="4226"/>
                  <a:pt x="3296" y="4131"/>
                </a:cubicBezTo>
                <a:cubicBezTo>
                  <a:pt x="3458" y="4080"/>
                  <a:pt x="3746" y="4068"/>
                  <a:pt x="4129" y="4090"/>
                </a:cubicBezTo>
                <a:cubicBezTo>
                  <a:pt x="4514" y="4115"/>
                  <a:pt x="4990" y="4176"/>
                  <a:pt x="5526" y="4273"/>
                </a:cubicBezTo>
                <a:cubicBezTo>
                  <a:pt x="6177" y="4389"/>
                  <a:pt x="6893" y="4248"/>
                  <a:pt x="7464" y="4142"/>
                </a:cubicBezTo>
                <a:cubicBezTo>
                  <a:pt x="7834" y="4070"/>
                  <a:pt x="8143" y="4011"/>
                  <a:pt x="8323" y="4043"/>
                </a:cubicBezTo>
                <a:cubicBezTo>
                  <a:pt x="9154" y="4203"/>
                  <a:pt x="10240" y="4166"/>
                  <a:pt x="11314" y="4131"/>
                </a:cubicBezTo>
                <a:cubicBezTo>
                  <a:pt x="12102" y="4105"/>
                  <a:pt x="12881" y="4080"/>
                  <a:pt x="13544" y="4133"/>
                </a:cubicBezTo>
                <a:cubicBezTo>
                  <a:pt x="13790" y="4154"/>
                  <a:pt x="14072" y="4154"/>
                  <a:pt x="14359" y="4152"/>
                </a:cubicBezTo>
                <a:cubicBezTo>
                  <a:pt x="14825" y="4150"/>
                  <a:pt x="15300" y="4146"/>
                  <a:pt x="15611" y="4238"/>
                </a:cubicBezTo>
                <a:lnTo>
                  <a:pt x="15613" y="4242"/>
                </a:lnTo>
                <a:cubicBezTo>
                  <a:pt x="15989" y="4313"/>
                  <a:pt x="16707" y="4328"/>
                  <a:pt x="17464" y="4313"/>
                </a:cubicBezTo>
                <a:cubicBezTo>
                  <a:pt x="18547" y="4289"/>
                  <a:pt x="19711" y="4211"/>
                  <a:pt x="20077" y="4154"/>
                </a:cubicBezTo>
                <a:cubicBezTo>
                  <a:pt x="20322" y="4115"/>
                  <a:pt x="20613" y="4162"/>
                  <a:pt x="20615" y="4162"/>
                </a:cubicBezTo>
                <a:cubicBezTo>
                  <a:pt x="20621" y="4164"/>
                  <a:pt x="20623" y="4162"/>
                  <a:pt x="20629" y="4162"/>
                </a:cubicBezTo>
                <a:cubicBezTo>
                  <a:pt x="20652" y="4156"/>
                  <a:pt x="20666" y="4129"/>
                  <a:pt x="20664" y="4101"/>
                </a:cubicBezTo>
                <a:cubicBezTo>
                  <a:pt x="20672" y="4095"/>
                  <a:pt x="20650" y="3910"/>
                  <a:pt x="20490" y="3765"/>
                </a:cubicBezTo>
                <a:close/>
                <a:moveTo>
                  <a:pt x="14880" y="2198"/>
                </a:moveTo>
                <a:lnTo>
                  <a:pt x="14880" y="2198"/>
                </a:lnTo>
                <a:close/>
              </a:path>
            </a:pathLst>
          </a:custGeom>
          <a:solidFill>
            <a:srgbClr val="002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 name="Google Shape;93;p26"/>
          <p:cNvPicPr preferRelativeResize="0"/>
          <p:nvPr/>
        </p:nvPicPr>
        <p:blipFill rotWithShape="1">
          <a:blip r:embed="rId3">
            <a:alphaModFix/>
          </a:blip>
          <a:srcRect/>
          <a:stretch/>
        </p:blipFill>
        <p:spPr>
          <a:xfrm>
            <a:off x="4225950" y="66438"/>
            <a:ext cx="2595451" cy="624825"/>
          </a:xfrm>
          <a:prstGeom prst="rect">
            <a:avLst/>
          </a:prstGeom>
          <a:noFill/>
          <a:ln>
            <a:noFill/>
          </a:ln>
        </p:spPr>
      </p:pic>
      <p:pic>
        <p:nvPicPr>
          <p:cNvPr id="94" name="Google Shape;94;p26"/>
          <p:cNvPicPr preferRelativeResize="0"/>
          <p:nvPr/>
        </p:nvPicPr>
        <p:blipFill rotWithShape="1">
          <a:blip r:embed="rId6">
            <a:alphaModFix/>
          </a:blip>
          <a:srcRect/>
          <a:stretch/>
        </p:blipFill>
        <p:spPr>
          <a:xfrm>
            <a:off x="5055300" y="2229800"/>
            <a:ext cx="2115201" cy="2862675"/>
          </a:xfrm>
          <a:prstGeom prst="rect">
            <a:avLst/>
          </a:prstGeom>
          <a:noFill/>
          <a:ln>
            <a:noFill/>
          </a:ln>
        </p:spPr>
      </p:pic>
      <p:pic>
        <p:nvPicPr>
          <p:cNvPr id="95" name="Google Shape;95;p26"/>
          <p:cNvPicPr preferRelativeResize="0"/>
          <p:nvPr/>
        </p:nvPicPr>
        <p:blipFill rotWithShape="1">
          <a:blip r:embed="rId7">
            <a:alphaModFix/>
          </a:blip>
          <a:srcRect/>
          <a:stretch/>
        </p:blipFill>
        <p:spPr>
          <a:xfrm>
            <a:off x="-85679" y="3752825"/>
            <a:ext cx="6773509" cy="1524025"/>
          </a:xfrm>
          <a:prstGeom prst="rect">
            <a:avLst/>
          </a:prstGeom>
          <a:noFill/>
          <a:ln>
            <a:noFill/>
          </a:ln>
        </p:spPr>
      </p:pic>
      <p:sp>
        <p:nvSpPr>
          <p:cNvPr id="96" name="Google Shape;96;p26"/>
          <p:cNvSpPr/>
          <p:nvPr/>
        </p:nvSpPr>
        <p:spPr>
          <a:xfrm rot="5400000" flipH="1">
            <a:off x="6255404" y="2254704"/>
            <a:ext cx="1390666" cy="4386927"/>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7"/>
        <p:cNvGrpSpPr/>
        <p:nvPr/>
      </p:nvGrpSpPr>
      <p:grpSpPr>
        <a:xfrm>
          <a:off x="0" y="0"/>
          <a:ext cx="0" cy="0"/>
          <a:chOff x="0" y="0"/>
          <a:chExt cx="0" cy="0"/>
        </a:xfrm>
      </p:grpSpPr>
      <p:sp>
        <p:nvSpPr>
          <p:cNvPr id="98" name="Google Shape;98;p27"/>
          <p:cNvSpPr/>
          <p:nvPr/>
        </p:nvSpPr>
        <p:spPr>
          <a:xfrm rot="5400000" flipH="1">
            <a:off x="7185430" y="-308345"/>
            <a:ext cx="1650206" cy="2266975"/>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 name="Google Shape;99;p27"/>
          <p:cNvPicPr preferRelativeResize="0"/>
          <p:nvPr/>
        </p:nvPicPr>
        <p:blipFill rotWithShape="1">
          <a:blip r:embed="rId2">
            <a:alphaModFix/>
          </a:blip>
          <a:srcRect/>
          <a:stretch/>
        </p:blipFill>
        <p:spPr>
          <a:xfrm>
            <a:off x="-1425697" y="753176"/>
            <a:ext cx="2455199" cy="591046"/>
          </a:xfrm>
          <a:prstGeom prst="rect">
            <a:avLst/>
          </a:prstGeom>
          <a:noFill/>
          <a:ln>
            <a:noFill/>
          </a:ln>
        </p:spPr>
      </p:pic>
      <p:pic>
        <p:nvPicPr>
          <p:cNvPr id="100" name="Google Shape;100;p27"/>
          <p:cNvPicPr preferRelativeResize="0"/>
          <p:nvPr/>
        </p:nvPicPr>
        <p:blipFill rotWithShape="1">
          <a:blip r:embed="rId3">
            <a:alphaModFix/>
          </a:blip>
          <a:srcRect/>
          <a:stretch/>
        </p:blipFill>
        <p:spPr>
          <a:xfrm>
            <a:off x="5584378" y="3607560"/>
            <a:ext cx="493497" cy="1251115"/>
          </a:xfrm>
          <a:prstGeom prst="rect">
            <a:avLst/>
          </a:prstGeom>
          <a:noFill/>
          <a:ln>
            <a:noFill/>
          </a:ln>
        </p:spPr>
      </p:pic>
      <p:pic>
        <p:nvPicPr>
          <p:cNvPr id="101" name="Google Shape;101;p27"/>
          <p:cNvPicPr preferRelativeResize="0"/>
          <p:nvPr/>
        </p:nvPicPr>
        <p:blipFill rotWithShape="1">
          <a:blip r:embed="rId3">
            <a:alphaModFix/>
          </a:blip>
          <a:srcRect/>
          <a:stretch/>
        </p:blipFill>
        <p:spPr>
          <a:xfrm>
            <a:off x="3067600" y="3848892"/>
            <a:ext cx="493497" cy="1251115"/>
          </a:xfrm>
          <a:prstGeom prst="rect">
            <a:avLst/>
          </a:prstGeom>
          <a:noFill/>
          <a:ln>
            <a:noFill/>
          </a:ln>
        </p:spPr>
      </p:pic>
      <p:pic>
        <p:nvPicPr>
          <p:cNvPr id="102" name="Google Shape;102;p27"/>
          <p:cNvPicPr preferRelativeResize="0"/>
          <p:nvPr/>
        </p:nvPicPr>
        <p:blipFill rotWithShape="1">
          <a:blip r:embed="rId3">
            <a:alphaModFix/>
          </a:blip>
          <a:srcRect/>
          <a:stretch/>
        </p:blipFill>
        <p:spPr>
          <a:xfrm>
            <a:off x="4904130" y="3452570"/>
            <a:ext cx="646936" cy="1640112"/>
          </a:xfrm>
          <a:prstGeom prst="rect">
            <a:avLst/>
          </a:prstGeom>
          <a:noFill/>
          <a:ln>
            <a:noFill/>
          </a:ln>
        </p:spPr>
      </p:pic>
      <p:pic>
        <p:nvPicPr>
          <p:cNvPr id="103" name="Google Shape;103;p27"/>
          <p:cNvPicPr preferRelativeResize="0"/>
          <p:nvPr/>
        </p:nvPicPr>
        <p:blipFill rotWithShape="1">
          <a:blip r:embed="rId3">
            <a:alphaModFix/>
          </a:blip>
          <a:srcRect/>
          <a:stretch/>
        </p:blipFill>
        <p:spPr>
          <a:xfrm>
            <a:off x="3585949" y="3504209"/>
            <a:ext cx="646936" cy="1640112"/>
          </a:xfrm>
          <a:prstGeom prst="rect">
            <a:avLst/>
          </a:prstGeom>
          <a:noFill/>
          <a:ln>
            <a:noFill/>
          </a:ln>
        </p:spPr>
      </p:pic>
      <p:pic>
        <p:nvPicPr>
          <p:cNvPr id="104" name="Google Shape;104;p27"/>
          <p:cNvPicPr preferRelativeResize="0"/>
          <p:nvPr/>
        </p:nvPicPr>
        <p:blipFill rotWithShape="1">
          <a:blip r:embed="rId4">
            <a:alphaModFix/>
          </a:blip>
          <a:srcRect/>
          <a:stretch/>
        </p:blipFill>
        <p:spPr>
          <a:xfrm>
            <a:off x="3493475" y="2308412"/>
            <a:ext cx="2168825" cy="3061827"/>
          </a:xfrm>
          <a:prstGeom prst="rect">
            <a:avLst/>
          </a:prstGeom>
          <a:noFill/>
          <a:ln>
            <a:noFill/>
          </a:ln>
        </p:spPr>
      </p:pic>
      <p:pic>
        <p:nvPicPr>
          <p:cNvPr id="105" name="Google Shape;105;p27"/>
          <p:cNvPicPr preferRelativeResize="0"/>
          <p:nvPr/>
        </p:nvPicPr>
        <p:blipFill rotWithShape="1">
          <a:blip r:embed="rId5">
            <a:alphaModFix/>
          </a:blip>
          <a:srcRect/>
          <a:stretch/>
        </p:blipFill>
        <p:spPr>
          <a:xfrm>
            <a:off x="4138825" y="4295049"/>
            <a:ext cx="5005174" cy="1126155"/>
          </a:xfrm>
          <a:prstGeom prst="rect">
            <a:avLst/>
          </a:prstGeom>
          <a:noFill/>
          <a:ln>
            <a:noFill/>
          </a:ln>
        </p:spPr>
      </p:pic>
      <p:pic>
        <p:nvPicPr>
          <p:cNvPr id="106" name="Google Shape;106;p27"/>
          <p:cNvPicPr preferRelativeResize="0"/>
          <p:nvPr/>
        </p:nvPicPr>
        <p:blipFill rotWithShape="1">
          <a:blip r:embed="rId6">
            <a:alphaModFix/>
          </a:blip>
          <a:srcRect/>
          <a:stretch/>
        </p:blipFill>
        <p:spPr>
          <a:xfrm>
            <a:off x="0" y="4421392"/>
            <a:ext cx="4697519" cy="1056932"/>
          </a:xfrm>
          <a:prstGeom prst="rect">
            <a:avLst/>
          </a:prstGeom>
          <a:noFill/>
          <a:ln>
            <a:noFill/>
          </a:ln>
        </p:spPr>
      </p:pic>
      <p:pic>
        <p:nvPicPr>
          <p:cNvPr id="107" name="Google Shape;107;p27"/>
          <p:cNvPicPr preferRelativeResize="0"/>
          <p:nvPr/>
        </p:nvPicPr>
        <p:blipFill rotWithShape="1">
          <a:blip r:embed="rId7">
            <a:alphaModFix/>
          </a:blip>
          <a:srcRect/>
          <a:stretch/>
        </p:blipFill>
        <p:spPr>
          <a:xfrm>
            <a:off x="7845387" y="4179399"/>
            <a:ext cx="803474" cy="606311"/>
          </a:xfrm>
          <a:prstGeom prst="rect">
            <a:avLst/>
          </a:prstGeom>
          <a:noFill/>
          <a:ln>
            <a:noFill/>
          </a:ln>
        </p:spPr>
      </p:pic>
      <p:pic>
        <p:nvPicPr>
          <p:cNvPr id="108" name="Google Shape;108;p27"/>
          <p:cNvPicPr preferRelativeResize="0"/>
          <p:nvPr/>
        </p:nvPicPr>
        <p:blipFill rotWithShape="1">
          <a:blip r:embed="rId8">
            <a:alphaModFix/>
          </a:blip>
          <a:srcRect/>
          <a:stretch/>
        </p:blipFill>
        <p:spPr>
          <a:xfrm>
            <a:off x="1210574" y="4196200"/>
            <a:ext cx="745189" cy="572700"/>
          </a:xfrm>
          <a:prstGeom prst="rect">
            <a:avLst/>
          </a:prstGeom>
          <a:noFill/>
          <a:ln>
            <a:noFill/>
          </a:ln>
        </p:spPr>
      </p:pic>
      <p:sp>
        <p:nvSpPr>
          <p:cNvPr id="109" name="Google Shape;109;p27"/>
          <p:cNvSpPr/>
          <p:nvPr/>
        </p:nvSpPr>
        <p:spPr>
          <a:xfrm rot="-5400000">
            <a:off x="780396" y="3391584"/>
            <a:ext cx="1049068" cy="2609810"/>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 name="Google Shape;110;p27"/>
          <p:cNvPicPr preferRelativeResize="0"/>
          <p:nvPr/>
        </p:nvPicPr>
        <p:blipFill rotWithShape="1">
          <a:blip r:embed="rId2">
            <a:alphaModFix/>
          </a:blip>
          <a:srcRect/>
          <a:stretch/>
        </p:blipFill>
        <p:spPr>
          <a:xfrm>
            <a:off x="3364691" y="124526"/>
            <a:ext cx="2455199" cy="591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
        <p:cNvGrpSpPr/>
        <p:nvPr/>
      </p:nvGrpSpPr>
      <p:grpSpPr>
        <a:xfrm>
          <a:off x="0" y="0"/>
          <a:ext cx="0" cy="0"/>
          <a:chOff x="0" y="0"/>
          <a:chExt cx="0" cy="0"/>
        </a:xfrm>
      </p:grpSpPr>
      <p:sp>
        <p:nvSpPr>
          <p:cNvPr id="15" name="Google Shape;15;p17"/>
          <p:cNvSpPr/>
          <p:nvPr/>
        </p:nvSpPr>
        <p:spPr>
          <a:xfrm>
            <a:off x="3005041" y="4256437"/>
            <a:ext cx="3133992" cy="572702"/>
          </a:xfrm>
          <a:custGeom>
            <a:avLst/>
            <a:gdLst/>
            <a:ahLst/>
            <a:cxnLst/>
            <a:rect l="l" t="t" r="r" b="b"/>
            <a:pathLst>
              <a:path w="24982" h="4565" extrusionOk="0">
                <a:moveTo>
                  <a:pt x="24740" y="4109"/>
                </a:moveTo>
                <a:cubicBezTo>
                  <a:pt x="24631" y="4021"/>
                  <a:pt x="24509" y="4010"/>
                  <a:pt x="24421" y="4016"/>
                </a:cubicBezTo>
                <a:cubicBezTo>
                  <a:pt x="24449" y="3941"/>
                  <a:pt x="24464" y="3839"/>
                  <a:pt x="24392" y="3751"/>
                </a:cubicBezTo>
                <a:cubicBezTo>
                  <a:pt x="24316" y="3652"/>
                  <a:pt x="24145" y="3663"/>
                  <a:pt x="24024" y="3683"/>
                </a:cubicBezTo>
                <a:cubicBezTo>
                  <a:pt x="24059" y="3599"/>
                  <a:pt x="24067" y="3478"/>
                  <a:pt x="23946" y="3372"/>
                </a:cubicBezTo>
                <a:cubicBezTo>
                  <a:pt x="23829" y="3266"/>
                  <a:pt x="23713" y="3270"/>
                  <a:pt x="23625" y="3294"/>
                </a:cubicBezTo>
                <a:cubicBezTo>
                  <a:pt x="23625" y="3233"/>
                  <a:pt x="23598" y="3161"/>
                  <a:pt x="23498" y="3092"/>
                </a:cubicBezTo>
                <a:cubicBezTo>
                  <a:pt x="23404" y="3026"/>
                  <a:pt x="23308" y="3010"/>
                  <a:pt x="23230" y="3014"/>
                </a:cubicBezTo>
                <a:cubicBezTo>
                  <a:pt x="23295" y="2922"/>
                  <a:pt x="23349" y="2795"/>
                  <a:pt x="23255" y="2709"/>
                </a:cubicBezTo>
                <a:cubicBezTo>
                  <a:pt x="23201" y="2660"/>
                  <a:pt x="23140" y="2642"/>
                  <a:pt x="23081" y="2642"/>
                </a:cubicBezTo>
                <a:cubicBezTo>
                  <a:pt x="23189" y="2533"/>
                  <a:pt x="23287" y="2382"/>
                  <a:pt x="23154" y="2300"/>
                </a:cubicBezTo>
                <a:cubicBezTo>
                  <a:pt x="23068" y="2247"/>
                  <a:pt x="22980" y="2251"/>
                  <a:pt x="22907" y="2269"/>
                </a:cubicBezTo>
                <a:cubicBezTo>
                  <a:pt x="22946" y="2157"/>
                  <a:pt x="22950" y="2005"/>
                  <a:pt x="22759" y="1932"/>
                </a:cubicBezTo>
                <a:cubicBezTo>
                  <a:pt x="22626" y="1879"/>
                  <a:pt x="22518" y="1891"/>
                  <a:pt x="22438" y="1921"/>
                </a:cubicBezTo>
                <a:cubicBezTo>
                  <a:pt x="22475" y="1797"/>
                  <a:pt x="22487" y="1629"/>
                  <a:pt x="22344" y="1568"/>
                </a:cubicBezTo>
                <a:cubicBezTo>
                  <a:pt x="22240" y="1520"/>
                  <a:pt x="22111" y="1535"/>
                  <a:pt x="22015" y="1561"/>
                </a:cubicBezTo>
                <a:cubicBezTo>
                  <a:pt x="22037" y="1502"/>
                  <a:pt x="22043" y="1435"/>
                  <a:pt x="21994" y="1359"/>
                </a:cubicBezTo>
                <a:cubicBezTo>
                  <a:pt x="21923" y="1240"/>
                  <a:pt x="21763" y="1220"/>
                  <a:pt x="21657" y="1220"/>
                </a:cubicBezTo>
                <a:cubicBezTo>
                  <a:pt x="21722" y="1093"/>
                  <a:pt x="21788" y="868"/>
                  <a:pt x="21511" y="753"/>
                </a:cubicBezTo>
                <a:cubicBezTo>
                  <a:pt x="21290" y="661"/>
                  <a:pt x="21104" y="800"/>
                  <a:pt x="20986" y="931"/>
                </a:cubicBezTo>
                <a:cubicBezTo>
                  <a:pt x="20990" y="784"/>
                  <a:pt x="20934" y="614"/>
                  <a:pt x="20687" y="594"/>
                </a:cubicBezTo>
                <a:cubicBezTo>
                  <a:pt x="20427" y="571"/>
                  <a:pt x="20321" y="743"/>
                  <a:pt x="20278" y="886"/>
                </a:cubicBezTo>
                <a:cubicBezTo>
                  <a:pt x="20214" y="774"/>
                  <a:pt x="20102" y="651"/>
                  <a:pt x="19918" y="676"/>
                </a:cubicBezTo>
                <a:cubicBezTo>
                  <a:pt x="19725" y="702"/>
                  <a:pt x="19674" y="862"/>
                  <a:pt x="19666" y="1001"/>
                </a:cubicBezTo>
                <a:cubicBezTo>
                  <a:pt x="19590" y="917"/>
                  <a:pt x="19476" y="837"/>
                  <a:pt x="19328" y="882"/>
                </a:cubicBezTo>
                <a:cubicBezTo>
                  <a:pt x="19154" y="937"/>
                  <a:pt x="19112" y="1154"/>
                  <a:pt x="19101" y="1306"/>
                </a:cubicBezTo>
                <a:cubicBezTo>
                  <a:pt x="19067" y="1285"/>
                  <a:pt x="19022" y="1277"/>
                  <a:pt x="18964" y="1289"/>
                </a:cubicBezTo>
                <a:cubicBezTo>
                  <a:pt x="18864" y="1312"/>
                  <a:pt x="18815" y="1422"/>
                  <a:pt x="18792" y="1523"/>
                </a:cubicBezTo>
                <a:cubicBezTo>
                  <a:pt x="18731" y="1453"/>
                  <a:pt x="18635" y="1400"/>
                  <a:pt x="18488" y="1480"/>
                </a:cubicBezTo>
                <a:cubicBezTo>
                  <a:pt x="18342" y="1557"/>
                  <a:pt x="18312" y="1686"/>
                  <a:pt x="18314" y="1786"/>
                </a:cubicBezTo>
                <a:cubicBezTo>
                  <a:pt x="18240" y="1741"/>
                  <a:pt x="18127" y="1715"/>
                  <a:pt x="17982" y="1766"/>
                </a:cubicBezTo>
                <a:cubicBezTo>
                  <a:pt x="17808" y="1827"/>
                  <a:pt x="17810" y="2011"/>
                  <a:pt x="17843" y="2161"/>
                </a:cubicBezTo>
                <a:cubicBezTo>
                  <a:pt x="17796" y="2138"/>
                  <a:pt x="17739" y="2128"/>
                  <a:pt x="17669" y="2147"/>
                </a:cubicBezTo>
                <a:lnTo>
                  <a:pt x="17667" y="2147"/>
                </a:lnTo>
                <a:cubicBezTo>
                  <a:pt x="17583" y="2171"/>
                  <a:pt x="17530" y="2241"/>
                  <a:pt x="17493" y="2318"/>
                </a:cubicBezTo>
                <a:cubicBezTo>
                  <a:pt x="17481" y="2308"/>
                  <a:pt x="17465" y="2300"/>
                  <a:pt x="17450" y="2294"/>
                </a:cubicBezTo>
                <a:cubicBezTo>
                  <a:pt x="17370" y="2263"/>
                  <a:pt x="17280" y="2280"/>
                  <a:pt x="17209" y="2304"/>
                </a:cubicBezTo>
                <a:cubicBezTo>
                  <a:pt x="17250" y="2187"/>
                  <a:pt x="17270" y="2018"/>
                  <a:pt x="17113" y="1930"/>
                </a:cubicBezTo>
                <a:cubicBezTo>
                  <a:pt x="16982" y="1854"/>
                  <a:pt x="16851" y="1870"/>
                  <a:pt x="16759" y="1901"/>
                </a:cubicBezTo>
                <a:cubicBezTo>
                  <a:pt x="16796" y="1768"/>
                  <a:pt x="16804" y="1574"/>
                  <a:pt x="16589" y="1516"/>
                </a:cubicBezTo>
                <a:cubicBezTo>
                  <a:pt x="16448" y="1482"/>
                  <a:pt x="16325" y="1520"/>
                  <a:pt x="16233" y="1572"/>
                </a:cubicBezTo>
                <a:cubicBezTo>
                  <a:pt x="16255" y="1469"/>
                  <a:pt x="16241" y="1357"/>
                  <a:pt x="16098" y="1310"/>
                </a:cubicBezTo>
                <a:cubicBezTo>
                  <a:pt x="15955" y="1265"/>
                  <a:pt x="15816" y="1332"/>
                  <a:pt x="15723" y="1400"/>
                </a:cubicBezTo>
                <a:cubicBezTo>
                  <a:pt x="15721" y="1320"/>
                  <a:pt x="15689" y="1230"/>
                  <a:pt x="15576" y="1164"/>
                </a:cubicBezTo>
                <a:cubicBezTo>
                  <a:pt x="15445" y="1085"/>
                  <a:pt x="15312" y="1126"/>
                  <a:pt x="15220" y="1183"/>
                </a:cubicBezTo>
                <a:cubicBezTo>
                  <a:pt x="15230" y="1062"/>
                  <a:pt x="15183" y="911"/>
                  <a:pt x="14926" y="847"/>
                </a:cubicBezTo>
                <a:cubicBezTo>
                  <a:pt x="14676" y="784"/>
                  <a:pt x="14473" y="917"/>
                  <a:pt x="14353" y="1034"/>
                </a:cubicBezTo>
                <a:cubicBezTo>
                  <a:pt x="14351" y="1021"/>
                  <a:pt x="14349" y="1005"/>
                  <a:pt x="14345" y="995"/>
                </a:cubicBezTo>
                <a:cubicBezTo>
                  <a:pt x="14324" y="929"/>
                  <a:pt x="14283" y="880"/>
                  <a:pt x="14228" y="845"/>
                </a:cubicBezTo>
                <a:cubicBezTo>
                  <a:pt x="14175" y="811"/>
                  <a:pt x="14109" y="794"/>
                  <a:pt x="14038" y="788"/>
                </a:cubicBezTo>
                <a:cubicBezTo>
                  <a:pt x="13933" y="780"/>
                  <a:pt x="13808" y="800"/>
                  <a:pt x="13700" y="851"/>
                </a:cubicBezTo>
                <a:cubicBezTo>
                  <a:pt x="13721" y="776"/>
                  <a:pt x="13721" y="708"/>
                  <a:pt x="13708" y="653"/>
                </a:cubicBezTo>
                <a:cubicBezTo>
                  <a:pt x="13694" y="594"/>
                  <a:pt x="13663" y="549"/>
                  <a:pt x="13618" y="518"/>
                </a:cubicBezTo>
                <a:cubicBezTo>
                  <a:pt x="13577" y="487"/>
                  <a:pt x="13524" y="471"/>
                  <a:pt x="13465" y="473"/>
                </a:cubicBezTo>
                <a:cubicBezTo>
                  <a:pt x="13387" y="473"/>
                  <a:pt x="13297" y="502"/>
                  <a:pt x="13203" y="559"/>
                </a:cubicBezTo>
                <a:cubicBezTo>
                  <a:pt x="13225" y="430"/>
                  <a:pt x="13223" y="258"/>
                  <a:pt x="13054" y="207"/>
                </a:cubicBezTo>
                <a:cubicBezTo>
                  <a:pt x="12933" y="172"/>
                  <a:pt x="12828" y="236"/>
                  <a:pt x="12749" y="317"/>
                </a:cubicBezTo>
                <a:cubicBezTo>
                  <a:pt x="12738" y="225"/>
                  <a:pt x="12685" y="133"/>
                  <a:pt x="12534" y="88"/>
                </a:cubicBezTo>
                <a:cubicBezTo>
                  <a:pt x="12354" y="31"/>
                  <a:pt x="12215" y="109"/>
                  <a:pt x="12125" y="191"/>
                </a:cubicBezTo>
                <a:cubicBezTo>
                  <a:pt x="12112" y="92"/>
                  <a:pt x="12043" y="0"/>
                  <a:pt x="11832" y="13"/>
                </a:cubicBezTo>
                <a:cubicBezTo>
                  <a:pt x="11603" y="29"/>
                  <a:pt x="11509" y="191"/>
                  <a:pt x="11468" y="324"/>
                </a:cubicBezTo>
                <a:cubicBezTo>
                  <a:pt x="11409" y="225"/>
                  <a:pt x="11312" y="125"/>
                  <a:pt x="11161" y="154"/>
                </a:cubicBezTo>
                <a:cubicBezTo>
                  <a:pt x="10983" y="187"/>
                  <a:pt x="10924" y="375"/>
                  <a:pt x="10905" y="500"/>
                </a:cubicBezTo>
                <a:cubicBezTo>
                  <a:pt x="10852" y="471"/>
                  <a:pt x="10768" y="461"/>
                  <a:pt x="10639" y="491"/>
                </a:cubicBezTo>
                <a:cubicBezTo>
                  <a:pt x="10455" y="540"/>
                  <a:pt x="10427" y="698"/>
                  <a:pt x="10441" y="825"/>
                </a:cubicBezTo>
                <a:cubicBezTo>
                  <a:pt x="10365" y="776"/>
                  <a:pt x="10259" y="739"/>
                  <a:pt x="10124" y="776"/>
                </a:cubicBezTo>
                <a:cubicBezTo>
                  <a:pt x="9929" y="827"/>
                  <a:pt x="9888" y="1034"/>
                  <a:pt x="9888" y="1177"/>
                </a:cubicBezTo>
                <a:cubicBezTo>
                  <a:pt x="9827" y="1136"/>
                  <a:pt x="9737" y="1105"/>
                  <a:pt x="9608" y="1115"/>
                </a:cubicBezTo>
                <a:cubicBezTo>
                  <a:pt x="9463" y="1126"/>
                  <a:pt x="9371" y="1205"/>
                  <a:pt x="9318" y="1279"/>
                </a:cubicBezTo>
                <a:cubicBezTo>
                  <a:pt x="9287" y="1203"/>
                  <a:pt x="9219" y="1132"/>
                  <a:pt x="9086" y="1142"/>
                </a:cubicBezTo>
                <a:cubicBezTo>
                  <a:pt x="8919" y="1154"/>
                  <a:pt x="8818" y="1302"/>
                  <a:pt x="8773" y="1400"/>
                </a:cubicBezTo>
                <a:cubicBezTo>
                  <a:pt x="8722" y="1361"/>
                  <a:pt x="8634" y="1330"/>
                  <a:pt x="8483" y="1357"/>
                </a:cubicBezTo>
                <a:cubicBezTo>
                  <a:pt x="8389" y="1373"/>
                  <a:pt x="8319" y="1414"/>
                  <a:pt x="8266" y="1463"/>
                </a:cubicBezTo>
                <a:cubicBezTo>
                  <a:pt x="8258" y="1316"/>
                  <a:pt x="8207" y="1152"/>
                  <a:pt x="8021" y="1122"/>
                </a:cubicBezTo>
                <a:cubicBezTo>
                  <a:pt x="7836" y="1087"/>
                  <a:pt x="7703" y="1138"/>
                  <a:pt x="7624" y="1185"/>
                </a:cubicBezTo>
                <a:cubicBezTo>
                  <a:pt x="7618" y="995"/>
                  <a:pt x="7562" y="633"/>
                  <a:pt x="7294" y="624"/>
                </a:cubicBezTo>
                <a:cubicBezTo>
                  <a:pt x="7067" y="620"/>
                  <a:pt x="6914" y="763"/>
                  <a:pt x="6834" y="862"/>
                </a:cubicBezTo>
                <a:cubicBezTo>
                  <a:pt x="6781" y="743"/>
                  <a:pt x="6666" y="555"/>
                  <a:pt x="6462" y="579"/>
                </a:cubicBezTo>
                <a:cubicBezTo>
                  <a:pt x="6271" y="600"/>
                  <a:pt x="6151" y="778"/>
                  <a:pt x="6089" y="899"/>
                </a:cubicBezTo>
                <a:cubicBezTo>
                  <a:pt x="6032" y="796"/>
                  <a:pt x="5911" y="676"/>
                  <a:pt x="5668" y="725"/>
                </a:cubicBezTo>
                <a:cubicBezTo>
                  <a:pt x="5496" y="757"/>
                  <a:pt x="5408" y="921"/>
                  <a:pt x="5363" y="1093"/>
                </a:cubicBezTo>
                <a:cubicBezTo>
                  <a:pt x="5318" y="954"/>
                  <a:pt x="5236" y="839"/>
                  <a:pt x="5093" y="829"/>
                </a:cubicBezTo>
                <a:cubicBezTo>
                  <a:pt x="4919" y="819"/>
                  <a:pt x="4811" y="958"/>
                  <a:pt x="4747" y="1103"/>
                </a:cubicBezTo>
                <a:cubicBezTo>
                  <a:pt x="4708" y="962"/>
                  <a:pt x="4610" y="829"/>
                  <a:pt x="4381" y="831"/>
                </a:cubicBezTo>
                <a:cubicBezTo>
                  <a:pt x="4074" y="837"/>
                  <a:pt x="3959" y="1142"/>
                  <a:pt x="3918" y="1351"/>
                </a:cubicBezTo>
                <a:cubicBezTo>
                  <a:pt x="3833" y="1195"/>
                  <a:pt x="3673" y="1009"/>
                  <a:pt x="3415" y="1113"/>
                </a:cubicBezTo>
                <a:cubicBezTo>
                  <a:pt x="3182" y="1207"/>
                  <a:pt x="3153" y="1473"/>
                  <a:pt x="3172" y="1684"/>
                </a:cubicBezTo>
                <a:cubicBezTo>
                  <a:pt x="3047" y="1527"/>
                  <a:pt x="2844" y="1371"/>
                  <a:pt x="2566" y="1465"/>
                </a:cubicBezTo>
                <a:cubicBezTo>
                  <a:pt x="2233" y="1582"/>
                  <a:pt x="2284" y="1891"/>
                  <a:pt x="2359" y="2093"/>
                </a:cubicBezTo>
                <a:cubicBezTo>
                  <a:pt x="2241" y="2028"/>
                  <a:pt x="2069" y="1977"/>
                  <a:pt x="1883" y="2057"/>
                </a:cubicBezTo>
                <a:cubicBezTo>
                  <a:pt x="1637" y="2159"/>
                  <a:pt x="1654" y="2427"/>
                  <a:pt x="1695" y="2597"/>
                </a:cubicBezTo>
                <a:cubicBezTo>
                  <a:pt x="1568" y="2529"/>
                  <a:pt x="1363" y="2472"/>
                  <a:pt x="1144" y="2601"/>
                </a:cubicBezTo>
                <a:cubicBezTo>
                  <a:pt x="911" y="2742"/>
                  <a:pt x="899" y="3026"/>
                  <a:pt x="919" y="3210"/>
                </a:cubicBezTo>
                <a:cubicBezTo>
                  <a:pt x="807" y="3120"/>
                  <a:pt x="635" y="3049"/>
                  <a:pt x="481" y="3243"/>
                </a:cubicBezTo>
                <a:cubicBezTo>
                  <a:pt x="279" y="3499"/>
                  <a:pt x="48" y="3654"/>
                  <a:pt x="29" y="3665"/>
                </a:cubicBezTo>
                <a:cubicBezTo>
                  <a:pt x="11" y="3675"/>
                  <a:pt x="1" y="3695"/>
                  <a:pt x="3" y="3720"/>
                </a:cubicBezTo>
                <a:cubicBezTo>
                  <a:pt x="9" y="3751"/>
                  <a:pt x="33" y="3771"/>
                  <a:pt x="62" y="3767"/>
                </a:cubicBezTo>
                <a:cubicBezTo>
                  <a:pt x="473" y="3716"/>
                  <a:pt x="647" y="3732"/>
                  <a:pt x="805" y="3742"/>
                </a:cubicBezTo>
                <a:cubicBezTo>
                  <a:pt x="903" y="3751"/>
                  <a:pt x="999" y="3757"/>
                  <a:pt x="1142" y="3746"/>
                </a:cubicBezTo>
                <a:cubicBezTo>
                  <a:pt x="1318" y="3734"/>
                  <a:pt x="1461" y="3730"/>
                  <a:pt x="1619" y="3740"/>
                </a:cubicBezTo>
                <a:cubicBezTo>
                  <a:pt x="1778" y="3746"/>
                  <a:pt x="1956" y="3767"/>
                  <a:pt x="2212" y="3802"/>
                </a:cubicBezTo>
                <a:lnTo>
                  <a:pt x="2417" y="3828"/>
                </a:lnTo>
                <a:cubicBezTo>
                  <a:pt x="2932" y="3898"/>
                  <a:pt x="3630" y="3992"/>
                  <a:pt x="3990" y="3910"/>
                </a:cubicBezTo>
                <a:cubicBezTo>
                  <a:pt x="4184" y="3865"/>
                  <a:pt x="4534" y="3859"/>
                  <a:pt x="4995" y="3898"/>
                </a:cubicBezTo>
                <a:cubicBezTo>
                  <a:pt x="5461" y="3935"/>
                  <a:pt x="6038" y="4012"/>
                  <a:pt x="6687" y="4129"/>
                </a:cubicBezTo>
                <a:cubicBezTo>
                  <a:pt x="7474" y="4266"/>
                  <a:pt x="8336" y="4152"/>
                  <a:pt x="9023" y="4059"/>
                </a:cubicBezTo>
                <a:cubicBezTo>
                  <a:pt x="9473" y="3998"/>
                  <a:pt x="9848" y="3949"/>
                  <a:pt x="10062" y="3990"/>
                </a:cubicBezTo>
                <a:cubicBezTo>
                  <a:pt x="11067" y="4174"/>
                  <a:pt x="12380" y="4174"/>
                  <a:pt x="13676" y="4174"/>
                </a:cubicBezTo>
                <a:cubicBezTo>
                  <a:pt x="14627" y="4174"/>
                  <a:pt x="15568" y="4174"/>
                  <a:pt x="16368" y="4248"/>
                </a:cubicBezTo>
                <a:cubicBezTo>
                  <a:pt x="16665" y="4276"/>
                  <a:pt x="17008" y="4285"/>
                  <a:pt x="17350" y="4293"/>
                </a:cubicBezTo>
                <a:cubicBezTo>
                  <a:pt x="17919" y="4305"/>
                  <a:pt x="18488" y="4319"/>
                  <a:pt x="18866" y="4420"/>
                </a:cubicBezTo>
                <a:lnTo>
                  <a:pt x="18872" y="4420"/>
                </a:lnTo>
                <a:cubicBezTo>
                  <a:pt x="19326" y="4503"/>
                  <a:pt x="20194" y="4542"/>
                  <a:pt x="21110" y="4553"/>
                </a:cubicBezTo>
                <a:cubicBezTo>
                  <a:pt x="22416" y="4565"/>
                  <a:pt x="23825" y="4522"/>
                  <a:pt x="24265" y="4479"/>
                </a:cubicBezTo>
                <a:cubicBezTo>
                  <a:pt x="24562" y="4448"/>
                  <a:pt x="24916" y="4503"/>
                  <a:pt x="24918" y="4503"/>
                </a:cubicBezTo>
                <a:lnTo>
                  <a:pt x="24932" y="4503"/>
                </a:lnTo>
                <a:cubicBezTo>
                  <a:pt x="24961" y="4499"/>
                  <a:pt x="24981" y="4473"/>
                  <a:pt x="24977" y="4442"/>
                </a:cubicBezTo>
                <a:cubicBezTo>
                  <a:pt x="24961" y="4442"/>
                  <a:pt x="24932" y="4258"/>
                  <a:pt x="24740" y="4109"/>
                </a:cubicBezTo>
                <a:close/>
              </a:path>
            </a:pathLst>
          </a:custGeom>
          <a:solidFill>
            <a:srgbClr val="002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7"/>
          <p:cNvSpPr txBox="1">
            <a:spLocks noGrp="1"/>
          </p:cNvSpPr>
          <p:nvPr>
            <p:ph type="title"/>
          </p:nvPr>
        </p:nvSpPr>
        <p:spPr>
          <a:xfrm>
            <a:off x="720000" y="1634575"/>
            <a:ext cx="761400" cy="736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 name="Google Shape;17;p17"/>
          <p:cNvSpPr txBox="1">
            <a:spLocks noGrp="1"/>
          </p:cNvSpPr>
          <p:nvPr>
            <p:ph type="title" idx="2"/>
          </p:nvPr>
        </p:nvSpPr>
        <p:spPr>
          <a:xfrm>
            <a:off x="3720400" y="1634575"/>
            <a:ext cx="761400" cy="736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8" name="Google Shape;18;p17"/>
          <p:cNvSpPr txBox="1">
            <a:spLocks noGrp="1"/>
          </p:cNvSpPr>
          <p:nvPr>
            <p:ph type="title" idx="3"/>
          </p:nvPr>
        </p:nvSpPr>
        <p:spPr>
          <a:xfrm>
            <a:off x="715100" y="2776475"/>
            <a:ext cx="761400" cy="736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9" name="Google Shape;19;p17"/>
          <p:cNvSpPr txBox="1">
            <a:spLocks noGrp="1"/>
          </p:cNvSpPr>
          <p:nvPr>
            <p:ph type="title" idx="4"/>
          </p:nvPr>
        </p:nvSpPr>
        <p:spPr>
          <a:xfrm>
            <a:off x="3720400" y="2776475"/>
            <a:ext cx="761400" cy="736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0" name="Google Shape;20;p17"/>
          <p:cNvSpPr txBox="1">
            <a:spLocks noGrp="1"/>
          </p:cNvSpPr>
          <p:nvPr>
            <p:ph type="title" idx="5"/>
          </p:nvPr>
        </p:nvSpPr>
        <p:spPr>
          <a:xfrm>
            <a:off x="720000" y="5444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1" name="Google Shape;21;p17"/>
          <p:cNvSpPr txBox="1">
            <a:spLocks noGrp="1"/>
          </p:cNvSpPr>
          <p:nvPr>
            <p:ph type="subTitle" idx="1"/>
          </p:nvPr>
        </p:nvSpPr>
        <p:spPr>
          <a:xfrm>
            <a:off x="4634200" y="1779700"/>
            <a:ext cx="1201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2" name="Google Shape;22;p17"/>
          <p:cNvSpPr txBox="1">
            <a:spLocks noGrp="1"/>
          </p:cNvSpPr>
          <p:nvPr>
            <p:ph type="subTitle" idx="6"/>
          </p:nvPr>
        </p:nvSpPr>
        <p:spPr>
          <a:xfrm>
            <a:off x="4634200" y="2902478"/>
            <a:ext cx="1201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3" name="Google Shape;23;p17"/>
          <p:cNvSpPr txBox="1">
            <a:spLocks noGrp="1"/>
          </p:cNvSpPr>
          <p:nvPr>
            <p:ph type="subTitle" idx="7"/>
          </p:nvPr>
        </p:nvSpPr>
        <p:spPr>
          <a:xfrm>
            <a:off x="1636114" y="2902478"/>
            <a:ext cx="1201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4" name="Google Shape;24;p17"/>
          <p:cNvSpPr txBox="1">
            <a:spLocks noGrp="1"/>
          </p:cNvSpPr>
          <p:nvPr>
            <p:ph type="subTitle" idx="8"/>
          </p:nvPr>
        </p:nvSpPr>
        <p:spPr>
          <a:xfrm>
            <a:off x="1633800" y="1779700"/>
            <a:ext cx="12012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pic>
        <p:nvPicPr>
          <p:cNvPr id="25" name="Google Shape;25;p17"/>
          <p:cNvPicPr preferRelativeResize="0"/>
          <p:nvPr/>
        </p:nvPicPr>
        <p:blipFill rotWithShape="1">
          <a:blip r:embed="rId2">
            <a:alphaModFix/>
          </a:blip>
          <a:srcRect/>
          <a:stretch/>
        </p:blipFill>
        <p:spPr>
          <a:xfrm>
            <a:off x="3539004" y="4000500"/>
            <a:ext cx="5662146" cy="1273975"/>
          </a:xfrm>
          <a:prstGeom prst="rect">
            <a:avLst/>
          </a:prstGeom>
          <a:noFill/>
          <a:ln>
            <a:noFill/>
          </a:ln>
        </p:spPr>
      </p:pic>
      <p:pic>
        <p:nvPicPr>
          <p:cNvPr id="26" name="Google Shape;26;p17"/>
          <p:cNvPicPr preferRelativeResize="0"/>
          <p:nvPr/>
        </p:nvPicPr>
        <p:blipFill rotWithShape="1">
          <a:blip r:embed="rId3">
            <a:alphaModFix/>
          </a:blip>
          <a:srcRect/>
          <a:stretch/>
        </p:blipFill>
        <p:spPr>
          <a:xfrm>
            <a:off x="-76199" y="4000499"/>
            <a:ext cx="5662151" cy="1273975"/>
          </a:xfrm>
          <a:prstGeom prst="rect">
            <a:avLst/>
          </a:prstGeom>
          <a:noFill/>
          <a:ln>
            <a:noFill/>
          </a:ln>
        </p:spPr>
      </p:pic>
      <p:sp>
        <p:nvSpPr>
          <p:cNvPr id="27" name="Google Shape;27;p17"/>
          <p:cNvSpPr/>
          <p:nvPr/>
        </p:nvSpPr>
        <p:spPr>
          <a:xfrm rot="5400000">
            <a:off x="235269" y="-235262"/>
            <a:ext cx="1181120" cy="1651643"/>
          </a:xfrm>
          <a:custGeom>
            <a:avLst/>
            <a:gdLst/>
            <a:ahLst/>
            <a:cxnLst/>
            <a:rect l="l" t="t" r="r" b="b"/>
            <a:pathLst>
              <a:path w="23325" h="32617" extrusionOk="0">
                <a:moveTo>
                  <a:pt x="22682" y="32617"/>
                </a:moveTo>
                <a:cubicBezTo>
                  <a:pt x="23324" y="21921"/>
                  <a:pt x="16761" y="23230"/>
                  <a:pt x="11376" y="18954"/>
                </a:cubicBezTo>
                <a:cubicBezTo>
                  <a:pt x="4086" y="13170"/>
                  <a:pt x="15998" y="2562"/>
                  <a:pt x="1" y="0"/>
                </a:cubicBezTo>
                <a:lnTo>
                  <a:pt x="1" y="32617"/>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17"/>
          <p:cNvPicPr preferRelativeResize="0"/>
          <p:nvPr/>
        </p:nvPicPr>
        <p:blipFill rotWithShape="1">
          <a:blip r:embed="rId4">
            <a:alphaModFix/>
          </a:blip>
          <a:srcRect/>
          <a:stretch/>
        </p:blipFill>
        <p:spPr>
          <a:xfrm>
            <a:off x="7596100" y="175013"/>
            <a:ext cx="1917824" cy="461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4367800" y="1055225"/>
            <a:ext cx="3744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1" name="Google Shape;31;p18"/>
          <p:cNvSpPr txBox="1">
            <a:spLocks noGrp="1"/>
          </p:cNvSpPr>
          <p:nvPr>
            <p:ph type="body" idx="1"/>
          </p:nvPr>
        </p:nvSpPr>
        <p:spPr>
          <a:xfrm>
            <a:off x="4362900" y="1810400"/>
            <a:ext cx="3744300" cy="1755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2"/>
              </a:buClr>
              <a:buSzPts val="1400"/>
              <a:buChar char="●"/>
              <a:defRPr>
                <a:solidFill>
                  <a:srgbClr val="434343"/>
                </a:solidFill>
              </a:defRPr>
            </a:lvl1pPr>
            <a:lvl2pPr marL="914400" lvl="1" indent="-304800" algn="l">
              <a:lnSpc>
                <a:spcPct val="100000"/>
              </a:lnSpc>
              <a:spcBef>
                <a:spcPts val="0"/>
              </a:spcBef>
              <a:spcAft>
                <a:spcPts val="0"/>
              </a:spcAft>
              <a:buClr>
                <a:srgbClr val="434343"/>
              </a:buClr>
              <a:buSzPts val="1200"/>
              <a:buChar char="○"/>
              <a:defRPr>
                <a:solidFill>
                  <a:srgbClr val="434343"/>
                </a:solidFill>
              </a:defRPr>
            </a:lvl2pPr>
            <a:lvl3pPr marL="1371600" lvl="2" indent="-304800" algn="l">
              <a:lnSpc>
                <a:spcPct val="100000"/>
              </a:lnSpc>
              <a:spcBef>
                <a:spcPts val="0"/>
              </a:spcBef>
              <a:spcAft>
                <a:spcPts val="0"/>
              </a:spcAft>
              <a:buClr>
                <a:srgbClr val="434343"/>
              </a:buClr>
              <a:buSzPts val="1200"/>
              <a:buChar char="■"/>
              <a:defRPr>
                <a:solidFill>
                  <a:srgbClr val="434343"/>
                </a:solidFill>
              </a:defRPr>
            </a:lvl3pPr>
            <a:lvl4pPr marL="1828800" lvl="3" indent="-304800" algn="l">
              <a:lnSpc>
                <a:spcPct val="100000"/>
              </a:lnSpc>
              <a:spcBef>
                <a:spcPts val="0"/>
              </a:spcBef>
              <a:spcAft>
                <a:spcPts val="0"/>
              </a:spcAft>
              <a:buClr>
                <a:srgbClr val="434343"/>
              </a:buClr>
              <a:buSzPts val="1200"/>
              <a:buChar char="●"/>
              <a:defRPr>
                <a:solidFill>
                  <a:srgbClr val="434343"/>
                </a:solidFill>
              </a:defRPr>
            </a:lvl4pPr>
            <a:lvl5pPr marL="2286000" lvl="4" indent="-304800" algn="l">
              <a:lnSpc>
                <a:spcPct val="100000"/>
              </a:lnSpc>
              <a:spcBef>
                <a:spcPts val="0"/>
              </a:spcBef>
              <a:spcAft>
                <a:spcPts val="0"/>
              </a:spcAft>
              <a:buClr>
                <a:srgbClr val="434343"/>
              </a:buClr>
              <a:buSzPts val="1200"/>
              <a:buChar char="○"/>
              <a:defRPr>
                <a:solidFill>
                  <a:srgbClr val="434343"/>
                </a:solidFill>
              </a:defRPr>
            </a:lvl5pPr>
            <a:lvl6pPr marL="2743200" lvl="5" indent="-304800" algn="l">
              <a:lnSpc>
                <a:spcPct val="100000"/>
              </a:lnSpc>
              <a:spcBef>
                <a:spcPts val="0"/>
              </a:spcBef>
              <a:spcAft>
                <a:spcPts val="0"/>
              </a:spcAft>
              <a:buClr>
                <a:srgbClr val="434343"/>
              </a:buClr>
              <a:buSzPts val="1200"/>
              <a:buChar char="■"/>
              <a:defRPr>
                <a:solidFill>
                  <a:srgbClr val="434343"/>
                </a:solidFill>
              </a:defRPr>
            </a:lvl6pPr>
            <a:lvl7pPr marL="3200400" lvl="6" indent="-304800" algn="l">
              <a:lnSpc>
                <a:spcPct val="100000"/>
              </a:lnSpc>
              <a:spcBef>
                <a:spcPts val="0"/>
              </a:spcBef>
              <a:spcAft>
                <a:spcPts val="0"/>
              </a:spcAft>
              <a:buClr>
                <a:srgbClr val="434343"/>
              </a:buClr>
              <a:buSzPts val="1200"/>
              <a:buChar char="●"/>
              <a:defRPr>
                <a:solidFill>
                  <a:srgbClr val="434343"/>
                </a:solidFill>
              </a:defRPr>
            </a:lvl7pPr>
            <a:lvl8pPr marL="3657600" lvl="7" indent="-304800" algn="l">
              <a:lnSpc>
                <a:spcPct val="100000"/>
              </a:lnSpc>
              <a:spcBef>
                <a:spcPts val="0"/>
              </a:spcBef>
              <a:spcAft>
                <a:spcPts val="0"/>
              </a:spcAft>
              <a:buClr>
                <a:srgbClr val="434343"/>
              </a:buClr>
              <a:buSzPts val="1200"/>
              <a:buChar char="○"/>
              <a:defRPr>
                <a:solidFill>
                  <a:srgbClr val="434343"/>
                </a:solidFill>
              </a:defRPr>
            </a:lvl8pPr>
            <a:lvl9pPr marL="4114800" lvl="8" indent="-304800" algn="l">
              <a:lnSpc>
                <a:spcPct val="100000"/>
              </a:lnSpc>
              <a:spcBef>
                <a:spcPts val="0"/>
              </a:spcBef>
              <a:spcAft>
                <a:spcPts val="0"/>
              </a:spcAft>
              <a:buClr>
                <a:srgbClr val="434343"/>
              </a:buClr>
              <a:buSzPts val="1200"/>
              <a:buChar char="■"/>
              <a:defRPr>
                <a:solidFill>
                  <a:srgbClr val="434343"/>
                </a:solidFill>
              </a:defRPr>
            </a:lvl9pPr>
          </a:lstStyle>
          <a:p>
            <a:endParaRPr/>
          </a:p>
        </p:txBody>
      </p:sp>
      <p:pic>
        <p:nvPicPr>
          <p:cNvPr id="32" name="Google Shape;32;p18"/>
          <p:cNvPicPr preferRelativeResize="0"/>
          <p:nvPr/>
        </p:nvPicPr>
        <p:blipFill rotWithShape="1">
          <a:blip r:embed="rId2">
            <a:alphaModFix/>
          </a:blip>
          <a:srcRect/>
          <a:stretch/>
        </p:blipFill>
        <p:spPr>
          <a:xfrm flipH="1">
            <a:off x="0" y="4245756"/>
            <a:ext cx="9144000" cy="1042988"/>
          </a:xfrm>
          <a:prstGeom prst="rect">
            <a:avLst/>
          </a:prstGeom>
          <a:noFill/>
          <a:ln>
            <a:noFill/>
          </a:ln>
        </p:spPr>
      </p:pic>
      <p:sp>
        <p:nvSpPr>
          <p:cNvPr id="33" name="Google Shape;33;p18"/>
          <p:cNvSpPr/>
          <p:nvPr/>
        </p:nvSpPr>
        <p:spPr>
          <a:xfrm rot="5400000">
            <a:off x="7627431" y="3257087"/>
            <a:ext cx="2151024" cy="1948905"/>
          </a:xfrm>
          <a:custGeom>
            <a:avLst/>
            <a:gdLst/>
            <a:ahLst/>
            <a:cxnLst/>
            <a:rect l="l" t="t" r="r" b="b"/>
            <a:pathLst>
              <a:path w="29456" h="17199" extrusionOk="0">
                <a:moveTo>
                  <a:pt x="2737" y="0"/>
                </a:moveTo>
                <a:cubicBezTo>
                  <a:pt x="1797" y="918"/>
                  <a:pt x="872" y="1945"/>
                  <a:pt x="556" y="3222"/>
                </a:cubicBezTo>
                <a:cubicBezTo>
                  <a:pt x="1" y="5461"/>
                  <a:pt x="1573" y="7800"/>
                  <a:pt x="3628" y="8846"/>
                </a:cubicBezTo>
                <a:cubicBezTo>
                  <a:pt x="4677" y="9381"/>
                  <a:pt x="5855" y="9658"/>
                  <a:pt x="7032" y="9658"/>
                </a:cubicBezTo>
                <a:cubicBezTo>
                  <a:pt x="7494" y="9658"/>
                  <a:pt x="7956" y="9615"/>
                  <a:pt x="8410" y="9529"/>
                </a:cubicBezTo>
                <a:cubicBezTo>
                  <a:pt x="9714" y="9282"/>
                  <a:pt x="10967" y="8684"/>
                  <a:pt x="12292" y="8684"/>
                </a:cubicBezTo>
                <a:cubicBezTo>
                  <a:pt x="12314" y="8684"/>
                  <a:pt x="12337" y="8684"/>
                  <a:pt x="12359" y="8684"/>
                </a:cubicBezTo>
                <a:cubicBezTo>
                  <a:pt x="13852" y="8708"/>
                  <a:pt x="15372" y="9676"/>
                  <a:pt x="15734" y="11126"/>
                </a:cubicBezTo>
                <a:cubicBezTo>
                  <a:pt x="16007" y="12220"/>
                  <a:pt x="15623" y="13430"/>
                  <a:pt x="16047" y="14475"/>
                </a:cubicBezTo>
                <a:cubicBezTo>
                  <a:pt x="16302" y="15107"/>
                  <a:pt x="16825" y="15594"/>
                  <a:pt x="17390" y="15976"/>
                </a:cubicBezTo>
                <a:cubicBezTo>
                  <a:pt x="18615" y="16801"/>
                  <a:pt x="20092" y="17198"/>
                  <a:pt x="21574" y="17198"/>
                </a:cubicBezTo>
                <a:cubicBezTo>
                  <a:pt x="22251" y="17198"/>
                  <a:pt x="22928" y="17115"/>
                  <a:pt x="23583" y="16953"/>
                </a:cubicBezTo>
                <a:cubicBezTo>
                  <a:pt x="25672" y="16434"/>
                  <a:pt x="27529" y="15157"/>
                  <a:pt x="28937" y="13529"/>
                </a:cubicBezTo>
                <a:lnTo>
                  <a:pt x="2945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8"/>
          <p:cNvSpPr/>
          <p:nvPr/>
        </p:nvSpPr>
        <p:spPr>
          <a:xfrm rot="-5400000" flipH="1">
            <a:off x="508095" y="-510195"/>
            <a:ext cx="1498366" cy="2514556"/>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5"/>
        <p:cNvGrpSpPr/>
        <p:nvPr/>
      </p:nvGrpSpPr>
      <p:grpSpPr>
        <a:xfrm>
          <a:off x="0" y="0"/>
          <a:ext cx="0" cy="0"/>
          <a:chOff x="0" y="0"/>
          <a:chExt cx="0" cy="0"/>
        </a:xfrm>
      </p:grpSpPr>
      <p:sp>
        <p:nvSpPr>
          <p:cNvPr id="36" name="Google Shape;36;p19"/>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7" name="Google Shape;37;p19"/>
          <p:cNvSpPr txBox="1">
            <a:spLocks noGrp="1"/>
          </p:cNvSpPr>
          <p:nvPr>
            <p:ph type="subTitle" idx="1"/>
          </p:nvPr>
        </p:nvSpPr>
        <p:spPr>
          <a:xfrm>
            <a:off x="719546" y="1663060"/>
            <a:ext cx="2119800" cy="118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8" name="Google Shape;38;p19"/>
          <p:cNvSpPr txBox="1">
            <a:spLocks noGrp="1"/>
          </p:cNvSpPr>
          <p:nvPr>
            <p:ph type="subTitle" idx="2"/>
          </p:nvPr>
        </p:nvSpPr>
        <p:spPr>
          <a:xfrm>
            <a:off x="3518798" y="1663060"/>
            <a:ext cx="2119800" cy="118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9" name="Google Shape;39;p19"/>
          <p:cNvSpPr txBox="1">
            <a:spLocks noGrp="1"/>
          </p:cNvSpPr>
          <p:nvPr>
            <p:ph type="subTitle" idx="3"/>
          </p:nvPr>
        </p:nvSpPr>
        <p:spPr>
          <a:xfrm>
            <a:off x="6308950" y="1663060"/>
            <a:ext cx="2115300" cy="118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0" name="Google Shape;40;p19"/>
          <p:cNvSpPr txBox="1">
            <a:spLocks noGrp="1"/>
          </p:cNvSpPr>
          <p:nvPr>
            <p:ph type="subTitle" idx="4"/>
          </p:nvPr>
        </p:nvSpPr>
        <p:spPr>
          <a:xfrm>
            <a:off x="719546" y="3317698"/>
            <a:ext cx="2119800" cy="118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1" name="Google Shape;41;p19"/>
          <p:cNvSpPr txBox="1">
            <a:spLocks noGrp="1"/>
          </p:cNvSpPr>
          <p:nvPr>
            <p:ph type="subTitle" idx="5"/>
          </p:nvPr>
        </p:nvSpPr>
        <p:spPr>
          <a:xfrm>
            <a:off x="3518798" y="3317699"/>
            <a:ext cx="2119800" cy="118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2" name="Google Shape;42;p19"/>
          <p:cNvSpPr txBox="1">
            <a:spLocks noGrp="1"/>
          </p:cNvSpPr>
          <p:nvPr>
            <p:ph type="subTitle" idx="6"/>
          </p:nvPr>
        </p:nvSpPr>
        <p:spPr>
          <a:xfrm>
            <a:off x="6308950" y="3317700"/>
            <a:ext cx="2115300" cy="118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3" name="Google Shape;43;p19"/>
          <p:cNvSpPr txBox="1">
            <a:spLocks noGrp="1"/>
          </p:cNvSpPr>
          <p:nvPr>
            <p:ph type="subTitle" idx="7"/>
          </p:nvPr>
        </p:nvSpPr>
        <p:spPr>
          <a:xfrm>
            <a:off x="715100" y="1333125"/>
            <a:ext cx="21198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44" name="Google Shape;44;p19"/>
          <p:cNvSpPr txBox="1">
            <a:spLocks noGrp="1"/>
          </p:cNvSpPr>
          <p:nvPr>
            <p:ph type="subTitle" idx="8"/>
          </p:nvPr>
        </p:nvSpPr>
        <p:spPr>
          <a:xfrm>
            <a:off x="3518798" y="1333125"/>
            <a:ext cx="21198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45" name="Google Shape;45;p19"/>
          <p:cNvSpPr txBox="1">
            <a:spLocks noGrp="1"/>
          </p:cNvSpPr>
          <p:nvPr>
            <p:ph type="subTitle" idx="9"/>
          </p:nvPr>
        </p:nvSpPr>
        <p:spPr>
          <a:xfrm>
            <a:off x="6313387" y="1333125"/>
            <a:ext cx="21153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46" name="Google Shape;46;p19"/>
          <p:cNvSpPr txBox="1">
            <a:spLocks noGrp="1"/>
          </p:cNvSpPr>
          <p:nvPr>
            <p:ph type="subTitle" idx="13"/>
          </p:nvPr>
        </p:nvSpPr>
        <p:spPr>
          <a:xfrm>
            <a:off x="715100" y="2983202"/>
            <a:ext cx="21198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47" name="Google Shape;47;p19"/>
          <p:cNvSpPr txBox="1">
            <a:spLocks noGrp="1"/>
          </p:cNvSpPr>
          <p:nvPr>
            <p:ph type="subTitle" idx="14"/>
          </p:nvPr>
        </p:nvSpPr>
        <p:spPr>
          <a:xfrm>
            <a:off x="3518798" y="2983203"/>
            <a:ext cx="21198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48" name="Google Shape;48;p19"/>
          <p:cNvSpPr txBox="1">
            <a:spLocks noGrp="1"/>
          </p:cNvSpPr>
          <p:nvPr>
            <p:ph type="subTitle" idx="15"/>
          </p:nvPr>
        </p:nvSpPr>
        <p:spPr>
          <a:xfrm>
            <a:off x="6313387" y="2983203"/>
            <a:ext cx="21153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000"/>
              <a:buFont typeface="Bebas Neue"/>
              <a:buNone/>
              <a:defRPr sz="25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pic>
        <p:nvPicPr>
          <p:cNvPr id="49" name="Google Shape;49;p19"/>
          <p:cNvPicPr preferRelativeResize="0"/>
          <p:nvPr/>
        </p:nvPicPr>
        <p:blipFill rotWithShape="1">
          <a:blip r:embed="rId2">
            <a:alphaModFix/>
          </a:blip>
          <a:srcRect/>
          <a:stretch/>
        </p:blipFill>
        <p:spPr>
          <a:xfrm>
            <a:off x="2452622" y="4525521"/>
            <a:ext cx="6773501" cy="1524023"/>
          </a:xfrm>
          <a:prstGeom prst="rect">
            <a:avLst/>
          </a:prstGeom>
          <a:noFill/>
          <a:ln>
            <a:noFill/>
          </a:ln>
        </p:spPr>
      </p:pic>
      <p:pic>
        <p:nvPicPr>
          <p:cNvPr id="50" name="Google Shape;50;p19"/>
          <p:cNvPicPr preferRelativeResize="0"/>
          <p:nvPr/>
        </p:nvPicPr>
        <p:blipFill rotWithShape="1">
          <a:blip r:embed="rId3">
            <a:alphaModFix/>
          </a:blip>
          <a:srcRect/>
          <a:stretch/>
        </p:blipFill>
        <p:spPr>
          <a:xfrm>
            <a:off x="-85679" y="4605050"/>
            <a:ext cx="6773509" cy="1524025"/>
          </a:xfrm>
          <a:prstGeom prst="rect">
            <a:avLst/>
          </a:prstGeom>
          <a:noFill/>
          <a:ln>
            <a:noFill/>
          </a:ln>
        </p:spPr>
      </p:pic>
      <p:sp>
        <p:nvSpPr>
          <p:cNvPr id="51" name="Google Shape;51;p19"/>
          <p:cNvSpPr/>
          <p:nvPr/>
        </p:nvSpPr>
        <p:spPr>
          <a:xfrm rot="5400000" flipH="1">
            <a:off x="7627431" y="16696"/>
            <a:ext cx="2151024" cy="1948905"/>
          </a:xfrm>
          <a:custGeom>
            <a:avLst/>
            <a:gdLst/>
            <a:ahLst/>
            <a:cxnLst/>
            <a:rect l="l" t="t" r="r" b="b"/>
            <a:pathLst>
              <a:path w="29456" h="17199" extrusionOk="0">
                <a:moveTo>
                  <a:pt x="2737" y="0"/>
                </a:moveTo>
                <a:cubicBezTo>
                  <a:pt x="1797" y="918"/>
                  <a:pt x="872" y="1945"/>
                  <a:pt x="556" y="3222"/>
                </a:cubicBezTo>
                <a:cubicBezTo>
                  <a:pt x="1" y="5461"/>
                  <a:pt x="1573" y="7800"/>
                  <a:pt x="3628" y="8846"/>
                </a:cubicBezTo>
                <a:cubicBezTo>
                  <a:pt x="4677" y="9381"/>
                  <a:pt x="5855" y="9658"/>
                  <a:pt x="7032" y="9658"/>
                </a:cubicBezTo>
                <a:cubicBezTo>
                  <a:pt x="7494" y="9658"/>
                  <a:pt x="7956" y="9615"/>
                  <a:pt x="8410" y="9529"/>
                </a:cubicBezTo>
                <a:cubicBezTo>
                  <a:pt x="9714" y="9282"/>
                  <a:pt x="10967" y="8684"/>
                  <a:pt x="12292" y="8684"/>
                </a:cubicBezTo>
                <a:cubicBezTo>
                  <a:pt x="12314" y="8684"/>
                  <a:pt x="12337" y="8684"/>
                  <a:pt x="12359" y="8684"/>
                </a:cubicBezTo>
                <a:cubicBezTo>
                  <a:pt x="13852" y="8708"/>
                  <a:pt x="15372" y="9676"/>
                  <a:pt x="15734" y="11126"/>
                </a:cubicBezTo>
                <a:cubicBezTo>
                  <a:pt x="16007" y="12220"/>
                  <a:pt x="15623" y="13430"/>
                  <a:pt x="16047" y="14475"/>
                </a:cubicBezTo>
                <a:cubicBezTo>
                  <a:pt x="16302" y="15107"/>
                  <a:pt x="16825" y="15594"/>
                  <a:pt x="17390" y="15976"/>
                </a:cubicBezTo>
                <a:cubicBezTo>
                  <a:pt x="18615" y="16801"/>
                  <a:pt x="20092" y="17198"/>
                  <a:pt x="21574" y="17198"/>
                </a:cubicBezTo>
                <a:cubicBezTo>
                  <a:pt x="22251" y="17198"/>
                  <a:pt x="22928" y="17115"/>
                  <a:pt x="23583" y="16953"/>
                </a:cubicBezTo>
                <a:cubicBezTo>
                  <a:pt x="25672" y="16434"/>
                  <a:pt x="27529" y="15157"/>
                  <a:pt x="28937" y="13529"/>
                </a:cubicBezTo>
                <a:lnTo>
                  <a:pt x="2945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19"/>
          <p:cNvSpPr/>
          <p:nvPr/>
        </p:nvSpPr>
        <p:spPr>
          <a:xfrm rot="-5400000">
            <a:off x="140695" y="3273365"/>
            <a:ext cx="1498366" cy="2514556"/>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 name="Google Shape;53;p19"/>
          <p:cNvPicPr preferRelativeResize="0"/>
          <p:nvPr/>
        </p:nvPicPr>
        <p:blipFill rotWithShape="1">
          <a:blip r:embed="rId4">
            <a:alphaModFix/>
          </a:blip>
          <a:srcRect/>
          <a:stretch/>
        </p:blipFill>
        <p:spPr>
          <a:xfrm>
            <a:off x="5968791" y="76801"/>
            <a:ext cx="2455199" cy="59104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5">
  <p:cSld name="TITLE_ONLY_4_1">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56" name="Google Shape;56;p20"/>
          <p:cNvPicPr preferRelativeResize="0"/>
          <p:nvPr/>
        </p:nvPicPr>
        <p:blipFill rotWithShape="1">
          <a:blip r:embed="rId2">
            <a:alphaModFix/>
          </a:blip>
          <a:srcRect/>
          <a:stretch/>
        </p:blipFill>
        <p:spPr>
          <a:xfrm>
            <a:off x="-3500" y="4361404"/>
            <a:ext cx="9144000" cy="1042988"/>
          </a:xfrm>
          <a:prstGeom prst="rect">
            <a:avLst/>
          </a:prstGeom>
          <a:noFill/>
          <a:ln>
            <a:noFill/>
          </a:ln>
        </p:spPr>
      </p:pic>
      <p:pic>
        <p:nvPicPr>
          <p:cNvPr id="57" name="Google Shape;57;p20"/>
          <p:cNvPicPr preferRelativeResize="0"/>
          <p:nvPr/>
        </p:nvPicPr>
        <p:blipFill rotWithShape="1">
          <a:blip r:embed="rId3">
            <a:alphaModFix/>
          </a:blip>
          <a:srcRect/>
          <a:stretch/>
        </p:blipFill>
        <p:spPr>
          <a:xfrm>
            <a:off x="2680450" y="-35300"/>
            <a:ext cx="2759975" cy="664400"/>
          </a:xfrm>
          <a:prstGeom prst="rect">
            <a:avLst/>
          </a:prstGeom>
          <a:noFill/>
          <a:ln>
            <a:noFill/>
          </a:ln>
        </p:spPr>
      </p:pic>
      <p:sp>
        <p:nvSpPr>
          <p:cNvPr id="58" name="Google Shape;58;p20"/>
          <p:cNvSpPr/>
          <p:nvPr/>
        </p:nvSpPr>
        <p:spPr>
          <a:xfrm rot="5400000">
            <a:off x="7583989" y="3664937"/>
            <a:ext cx="1186800" cy="1933622"/>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0"/>
          <p:cNvSpPr/>
          <p:nvPr/>
        </p:nvSpPr>
        <p:spPr>
          <a:xfrm rot="-5400000" flipH="1">
            <a:off x="403452" y="-432028"/>
            <a:ext cx="1205621" cy="2069725"/>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6">
  <p:cSld name="TITLE_ONLY_4_2">
    <p:spTree>
      <p:nvGrpSpPr>
        <p:cNvPr id="1" name="Shape 60"/>
        <p:cNvGrpSpPr/>
        <p:nvPr/>
      </p:nvGrpSpPr>
      <p:grpSpPr>
        <a:xfrm>
          <a:off x="0" y="0"/>
          <a:ext cx="0" cy="0"/>
          <a:chOff x="0" y="0"/>
          <a:chExt cx="0" cy="0"/>
        </a:xfrm>
      </p:grpSpPr>
      <p:sp>
        <p:nvSpPr>
          <p:cNvPr id="61" name="Google Shape;61;p21"/>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62" name="Google Shape;62;p21"/>
          <p:cNvPicPr preferRelativeResize="0"/>
          <p:nvPr/>
        </p:nvPicPr>
        <p:blipFill rotWithShape="1">
          <a:blip r:embed="rId2">
            <a:alphaModFix/>
          </a:blip>
          <a:srcRect/>
          <a:stretch/>
        </p:blipFill>
        <p:spPr>
          <a:xfrm>
            <a:off x="-76204" y="4532312"/>
            <a:ext cx="6773509" cy="1524025"/>
          </a:xfrm>
          <a:prstGeom prst="rect">
            <a:avLst/>
          </a:prstGeom>
          <a:noFill/>
          <a:ln>
            <a:noFill/>
          </a:ln>
        </p:spPr>
      </p:pic>
      <p:pic>
        <p:nvPicPr>
          <p:cNvPr id="63" name="Google Shape;63;p21"/>
          <p:cNvPicPr preferRelativeResize="0"/>
          <p:nvPr/>
        </p:nvPicPr>
        <p:blipFill rotWithShape="1">
          <a:blip r:embed="rId3">
            <a:alphaModFix/>
          </a:blip>
          <a:srcRect/>
          <a:stretch/>
        </p:blipFill>
        <p:spPr>
          <a:xfrm>
            <a:off x="2452622" y="4532296"/>
            <a:ext cx="6773501" cy="1524023"/>
          </a:xfrm>
          <a:prstGeom prst="rect">
            <a:avLst/>
          </a:prstGeom>
          <a:noFill/>
          <a:ln>
            <a:noFill/>
          </a:ln>
        </p:spPr>
      </p:pic>
      <p:pic>
        <p:nvPicPr>
          <p:cNvPr id="64" name="Google Shape;64;p21"/>
          <p:cNvPicPr preferRelativeResize="0"/>
          <p:nvPr/>
        </p:nvPicPr>
        <p:blipFill rotWithShape="1">
          <a:blip r:embed="rId4">
            <a:alphaModFix/>
          </a:blip>
          <a:srcRect/>
          <a:stretch/>
        </p:blipFill>
        <p:spPr>
          <a:xfrm>
            <a:off x="6611374" y="114050"/>
            <a:ext cx="3999475" cy="962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1388100" y="1106850"/>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67" name="Google Shape;67;p22"/>
          <p:cNvSpPr/>
          <p:nvPr/>
        </p:nvSpPr>
        <p:spPr>
          <a:xfrm flipH="1">
            <a:off x="6296537" y="-1035350"/>
            <a:ext cx="3827832" cy="1915232"/>
          </a:xfrm>
          <a:custGeom>
            <a:avLst/>
            <a:gdLst/>
            <a:ahLst/>
            <a:cxnLst/>
            <a:rect l="l" t="t" r="r" b="b"/>
            <a:pathLst>
              <a:path w="13907" h="15069" extrusionOk="0">
                <a:moveTo>
                  <a:pt x="7718" y="14985"/>
                </a:moveTo>
                <a:cubicBezTo>
                  <a:pt x="11431" y="14483"/>
                  <a:pt x="13907" y="11705"/>
                  <a:pt x="13602" y="7941"/>
                </a:cubicBezTo>
                <a:cubicBezTo>
                  <a:pt x="12988" y="330"/>
                  <a:pt x="972" y="0"/>
                  <a:pt x="303" y="8468"/>
                </a:cubicBezTo>
                <a:cubicBezTo>
                  <a:pt x="1" y="12317"/>
                  <a:pt x="3246" y="15069"/>
                  <a:pt x="6912" y="15028"/>
                </a:cubicBez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 name="Google Shape;68;p22"/>
          <p:cNvPicPr preferRelativeResize="0"/>
          <p:nvPr/>
        </p:nvPicPr>
        <p:blipFill rotWithShape="1">
          <a:blip r:embed="rId2">
            <a:alphaModFix/>
          </a:blip>
          <a:srcRect/>
          <a:stretch/>
        </p:blipFill>
        <p:spPr>
          <a:xfrm flipH="1">
            <a:off x="2430059" y="3770312"/>
            <a:ext cx="6773509" cy="1524025"/>
          </a:xfrm>
          <a:prstGeom prst="rect">
            <a:avLst/>
          </a:prstGeom>
          <a:noFill/>
          <a:ln>
            <a:noFill/>
          </a:ln>
        </p:spPr>
      </p:pic>
      <p:pic>
        <p:nvPicPr>
          <p:cNvPr id="69" name="Google Shape;69;p22"/>
          <p:cNvPicPr preferRelativeResize="0"/>
          <p:nvPr/>
        </p:nvPicPr>
        <p:blipFill rotWithShape="1">
          <a:blip r:embed="rId3">
            <a:alphaModFix/>
          </a:blip>
          <a:srcRect/>
          <a:stretch/>
        </p:blipFill>
        <p:spPr>
          <a:xfrm flipH="1">
            <a:off x="-98759" y="3770296"/>
            <a:ext cx="6773501" cy="1524023"/>
          </a:xfrm>
          <a:prstGeom prst="rect">
            <a:avLst/>
          </a:prstGeom>
          <a:noFill/>
          <a:ln>
            <a:noFill/>
          </a:ln>
        </p:spPr>
      </p:pic>
      <p:pic>
        <p:nvPicPr>
          <p:cNvPr id="70" name="Google Shape;70;p22"/>
          <p:cNvPicPr preferRelativeResize="0"/>
          <p:nvPr/>
        </p:nvPicPr>
        <p:blipFill rotWithShape="1">
          <a:blip r:embed="rId4">
            <a:alphaModFix/>
          </a:blip>
          <a:srcRect/>
          <a:stretch/>
        </p:blipFill>
        <p:spPr>
          <a:xfrm>
            <a:off x="578666" y="3770312"/>
            <a:ext cx="1037124" cy="7826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23"/>
          <p:cNvSpPr txBox="1">
            <a:spLocks noGrp="1"/>
          </p:cNvSpPr>
          <p:nvPr>
            <p:ph type="title"/>
          </p:nvPr>
        </p:nvSpPr>
        <p:spPr>
          <a:xfrm>
            <a:off x="720100" y="534998"/>
            <a:ext cx="7704000" cy="84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3" name="Google Shape;73;p23"/>
          <p:cNvSpPr txBox="1">
            <a:spLocks noGrp="1"/>
          </p:cNvSpPr>
          <p:nvPr>
            <p:ph type="subTitle" idx="1"/>
          </p:nvPr>
        </p:nvSpPr>
        <p:spPr>
          <a:xfrm>
            <a:off x="2241550" y="2207325"/>
            <a:ext cx="4661100" cy="168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pic>
        <p:nvPicPr>
          <p:cNvPr id="74" name="Google Shape;74;p23"/>
          <p:cNvPicPr preferRelativeResize="0"/>
          <p:nvPr/>
        </p:nvPicPr>
        <p:blipFill rotWithShape="1">
          <a:blip r:embed="rId2">
            <a:alphaModFix/>
          </a:blip>
          <a:srcRect/>
          <a:stretch/>
        </p:blipFill>
        <p:spPr>
          <a:xfrm flipH="1">
            <a:off x="-24900" y="4361404"/>
            <a:ext cx="9144000" cy="1042988"/>
          </a:xfrm>
          <a:prstGeom prst="rect">
            <a:avLst/>
          </a:prstGeom>
          <a:noFill/>
          <a:ln>
            <a:noFill/>
          </a:ln>
        </p:spPr>
      </p:pic>
      <p:pic>
        <p:nvPicPr>
          <p:cNvPr id="75" name="Google Shape;75;p23"/>
          <p:cNvPicPr preferRelativeResize="0"/>
          <p:nvPr/>
        </p:nvPicPr>
        <p:blipFill rotWithShape="1">
          <a:blip r:embed="rId3">
            <a:alphaModFix/>
          </a:blip>
          <a:srcRect/>
          <a:stretch/>
        </p:blipFill>
        <p:spPr>
          <a:xfrm flipH="1">
            <a:off x="3675175" y="-35300"/>
            <a:ext cx="2759975" cy="664400"/>
          </a:xfrm>
          <a:prstGeom prst="rect">
            <a:avLst/>
          </a:prstGeom>
          <a:noFill/>
          <a:ln>
            <a:noFill/>
          </a:ln>
        </p:spPr>
      </p:pic>
      <p:sp>
        <p:nvSpPr>
          <p:cNvPr id="76" name="Google Shape;76;p23"/>
          <p:cNvSpPr/>
          <p:nvPr/>
        </p:nvSpPr>
        <p:spPr>
          <a:xfrm rot="-5400000" flipH="1">
            <a:off x="344811" y="3664937"/>
            <a:ext cx="1186800" cy="1933622"/>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3"/>
          <p:cNvSpPr/>
          <p:nvPr/>
        </p:nvSpPr>
        <p:spPr>
          <a:xfrm rot="5400000">
            <a:off x="7506527" y="-432028"/>
            <a:ext cx="1205621" cy="2069725"/>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a:off x="720000" y="40358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80" name="Google Shape;80;p24"/>
          <p:cNvPicPr preferRelativeResize="0"/>
          <p:nvPr/>
        </p:nvPicPr>
        <p:blipFill rotWithShape="1">
          <a:blip r:embed="rId2">
            <a:alphaModFix/>
          </a:blip>
          <a:srcRect/>
          <a:stretch/>
        </p:blipFill>
        <p:spPr>
          <a:xfrm flipH="1">
            <a:off x="2716592" y="4433600"/>
            <a:ext cx="6773509" cy="1524025"/>
          </a:xfrm>
          <a:prstGeom prst="rect">
            <a:avLst/>
          </a:prstGeom>
          <a:noFill/>
          <a:ln>
            <a:noFill/>
          </a:ln>
        </p:spPr>
      </p:pic>
      <p:pic>
        <p:nvPicPr>
          <p:cNvPr id="81" name="Google Shape;81;p24"/>
          <p:cNvPicPr preferRelativeResize="0"/>
          <p:nvPr/>
        </p:nvPicPr>
        <p:blipFill rotWithShape="1">
          <a:blip r:embed="rId3">
            <a:alphaModFix/>
          </a:blip>
          <a:srcRect/>
          <a:stretch/>
        </p:blipFill>
        <p:spPr>
          <a:xfrm flipH="1">
            <a:off x="-85679" y="4492871"/>
            <a:ext cx="6773501" cy="1524023"/>
          </a:xfrm>
          <a:prstGeom prst="rect">
            <a:avLst/>
          </a:prstGeom>
          <a:noFill/>
          <a:ln>
            <a:noFill/>
          </a:ln>
        </p:spPr>
      </p:pic>
      <p:sp>
        <p:nvSpPr>
          <p:cNvPr id="82" name="Google Shape;82;p24"/>
          <p:cNvSpPr/>
          <p:nvPr/>
        </p:nvSpPr>
        <p:spPr>
          <a:xfrm rot="10800000" flipH="1">
            <a:off x="0" y="-2761"/>
            <a:ext cx="9144100" cy="572711"/>
          </a:xfrm>
          <a:custGeom>
            <a:avLst/>
            <a:gdLst/>
            <a:ahLst/>
            <a:cxnLst/>
            <a:rect l="l" t="t" r="r" b="b"/>
            <a:pathLst>
              <a:path w="120021" h="12052" extrusionOk="0">
                <a:moveTo>
                  <a:pt x="0" y="4058"/>
                </a:moveTo>
                <a:cubicBezTo>
                  <a:pt x="4119" y="756"/>
                  <a:pt x="10592" y="1"/>
                  <a:pt x="16024" y="4610"/>
                </a:cubicBezTo>
                <a:cubicBezTo>
                  <a:pt x="20288" y="8229"/>
                  <a:pt x="25095" y="8710"/>
                  <a:pt x="30118" y="8076"/>
                </a:cubicBezTo>
                <a:cubicBezTo>
                  <a:pt x="60461" y="4250"/>
                  <a:pt x="56265" y="2278"/>
                  <a:pt x="88006" y="7789"/>
                </a:cubicBezTo>
                <a:cubicBezTo>
                  <a:pt x="93710" y="8780"/>
                  <a:pt x="99197" y="8686"/>
                  <a:pt x="103997" y="4610"/>
                </a:cubicBezTo>
                <a:cubicBezTo>
                  <a:pt x="109428" y="1"/>
                  <a:pt x="115898" y="758"/>
                  <a:pt x="120020" y="4058"/>
                </a:cubicBezTo>
                <a:lnTo>
                  <a:pt x="120020" y="12051"/>
                </a:lnTo>
                <a:lnTo>
                  <a:pt x="4" y="12051"/>
                </a:lnTo>
                <a:lnTo>
                  <a:pt x="4" y="4058"/>
                </a:ln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15"/>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5.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
          <p:cNvSpPr/>
          <p:nvPr/>
        </p:nvSpPr>
        <p:spPr>
          <a:xfrm>
            <a:off x="3898605" y="101232"/>
            <a:ext cx="2972930" cy="57685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6" name="Google Shape;116;p1"/>
          <p:cNvPicPr preferRelativeResize="0"/>
          <p:nvPr/>
        </p:nvPicPr>
        <p:blipFill rotWithShape="1">
          <a:blip r:embed="rId3">
            <a:alphaModFix/>
          </a:blip>
          <a:srcRect/>
          <a:stretch/>
        </p:blipFill>
        <p:spPr>
          <a:xfrm>
            <a:off x="2309075" y="3623391"/>
            <a:ext cx="6947400" cy="1927700"/>
          </a:xfrm>
          <a:prstGeom prst="rect">
            <a:avLst/>
          </a:prstGeom>
          <a:noFill/>
          <a:ln>
            <a:noFill/>
          </a:ln>
        </p:spPr>
      </p:pic>
      <p:pic>
        <p:nvPicPr>
          <p:cNvPr id="117" name="Google Shape;117;p1"/>
          <p:cNvPicPr preferRelativeResize="0"/>
          <p:nvPr/>
        </p:nvPicPr>
        <p:blipFill rotWithShape="1">
          <a:blip r:embed="rId3">
            <a:alphaModFix/>
          </a:blip>
          <a:srcRect/>
          <a:stretch/>
        </p:blipFill>
        <p:spPr>
          <a:xfrm>
            <a:off x="2697551" y="2899646"/>
            <a:ext cx="6496270" cy="1524023"/>
          </a:xfrm>
          <a:prstGeom prst="rect">
            <a:avLst/>
          </a:prstGeom>
          <a:noFill/>
          <a:ln>
            <a:noFill/>
          </a:ln>
        </p:spPr>
      </p:pic>
      <p:sp>
        <p:nvSpPr>
          <p:cNvPr id="118" name="Google Shape;118;p1"/>
          <p:cNvSpPr txBox="1">
            <a:spLocks noGrp="1"/>
          </p:cNvSpPr>
          <p:nvPr>
            <p:ph type="ctrTitle"/>
          </p:nvPr>
        </p:nvSpPr>
        <p:spPr>
          <a:xfrm>
            <a:off x="317631" y="1531555"/>
            <a:ext cx="7403265" cy="2052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800" dirty="0">
                <a:solidFill>
                  <a:schemeClr val="dk1"/>
                </a:solidFill>
              </a:rPr>
              <a:t>Precision Agriculture – IoT Powered </a:t>
            </a:r>
            <a:r>
              <a:rPr lang="en" sz="4800" dirty="0">
                <a:solidFill>
                  <a:schemeClr val="dk2"/>
                </a:solidFill>
              </a:rPr>
              <a:t>automated irrigation system</a:t>
            </a:r>
            <a:endParaRPr sz="4800" dirty="0">
              <a:solidFill>
                <a:schemeClr val="dk2"/>
              </a:solidFill>
            </a:endParaRPr>
          </a:p>
        </p:txBody>
      </p:sp>
      <p:pic>
        <p:nvPicPr>
          <p:cNvPr id="119" name="Google Shape;119;p1"/>
          <p:cNvPicPr preferRelativeResize="0"/>
          <p:nvPr/>
        </p:nvPicPr>
        <p:blipFill rotWithShape="1">
          <a:blip r:embed="rId4">
            <a:alphaModFix/>
          </a:blip>
          <a:srcRect/>
          <a:stretch/>
        </p:blipFill>
        <p:spPr>
          <a:xfrm>
            <a:off x="8357639" y="2215463"/>
            <a:ext cx="789164" cy="1012897"/>
          </a:xfrm>
          <a:prstGeom prst="rect">
            <a:avLst/>
          </a:prstGeom>
          <a:noFill/>
          <a:ln>
            <a:noFill/>
          </a:ln>
        </p:spPr>
      </p:pic>
      <p:pic>
        <p:nvPicPr>
          <p:cNvPr id="120" name="Google Shape;120;p1"/>
          <p:cNvPicPr preferRelativeResize="0"/>
          <p:nvPr/>
        </p:nvPicPr>
        <p:blipFill rotWithShape="1">
          <a:blip r:embed="rId5">
            <a:alphaModFix/>
          </a:blip>
          <a:srcRect/>
          <a:stretch/>
        </p:blipFill>
        <p:spPr>
          <a:xfrm>
            <a:off x="7170498" y="2513174"/>
            <a:ext cx="1386580" cy="730528"/>
          </a:xfrm>
          <a:prstGeom prst="rect">
            <a:avLst/>
          </a:prstGeom>
          <a:noFill/>
          <a:ln>
            <a:noFill/>
          </a:ln>
        </p:spPr>
      </p:pic>
      <p:sp>
        <p:nvSpPr>
          <p:cNvPr id="121" name="Google Shape;121;p1"/>
          <p:cNvSpPr/>
          <p:nvPr/>
        </p:nvSpPr>
        <p:spPr>
          <a:xfrm rot="257312">
            <a:off x="8304259" y="3005293"/>
            <a:ext cx="895924" cy="273594"/>
          </a:xfrm>
          <a:custGeom>
            <a:avLst/>
            <a:gdLst/>
            <a:ahLst/>
            <a:cxnLst/>
            <a:rect l="l" t="t" r="r" b="b"/>
            <a:pathLst>
              <a:path w="20673" h="4390" extrusionOk="0">
                <a:moveTo>
                  <a:pt x="20490" y="3765"/>
                </a:moveTo>
                <a:cubicBezTo>
                  <a:pt x="20398" y="3681"/>
                  <a:pt x="20300" y="3673"/>
                  <a:pt x="20224" y="3681"/>
                </a:cubicBezTo>
                <a:cubicBezTo>
                  <a:pt x="20249" y="3608"/>
                  <a:pt x="20261" y="3501"/>
                  <a:pt x="20202" y="3417"/>
                </a:cubicBezTo>
                <a:cubicBezTo>
                  <a:pt x="20138" y="3323"/>
                  <a:pt x="19995" y="3336"/>
                  <a:pt x="19897" y="3360"/>
                </a:cubicBezTo>
                <a:cubicBezTo>
                  <a:pt x="19925" y="3274"/>
                  <a:pt x="19932" y="3155"/>
                  <a:pt x="19831" y="3049"/>
                </a:cubicBezTo>
                <a:cubicBezTo>
                  <a:pt x="19737" y="2947"/>
                  <a:pt x="19637" y="2955"/>
                  <a:pt x="19567" y="2980"/>
                </a:cubicBezTo>
                <a:cubicBezTo>
                  <a:pt x="19567" y="2918"/>
                  <a:pt x="19545" y="2849"/>
                  <a:pt x="19463" y="2781"/>
                </a:cubicBezTo>
                <a:cubicBezTo>
                  <a:pt x="19383" y="2718"/>
                  <a:pt x="19304" y="2707"/>
                  <a:pt x="19240" y="2712"/>
                </a:cubicBezTo>
                <a:cubicBezTo>
                  <a:pt x="19293" y="2617"/>
                  <a:pt x="19340" y="2491"/>
                  <a:pt x="19261" y="2407"/>
                </a:cubicBezTo>
                <a:cubicBezTo>
                  <a:pt x="19218" y="2360"/>
                  <a:pt x="19166" y="2345"/>
                  <a:pt x="19117" y="2343"/>
                </a:cubicBezTo>
                <a:cubicBezTo>
                  <a:pt x="19205" y="2229"/>
                  <a:pt x="19289" y="2077"/>
                  <a:pt x="19179" y="2002"/>
                </a:cubicBezTo>
                <a:cubicBezTo>
                  <a:pt x="19107" y="1950"/>
                  <a:pt x="19033" y="1957"/>
                  <a:pt x="18974" y="1977"/>
                </a:cubicBezTo>
                <a:cubicBezTo>
                  <a:pt x="19007" y="1862"/>
                  <a:pt x="19011" y="1711"/>
                  <a:pt x="18851" y="1644"/>
                </a:cubicBezTo>
                <a:cubicBezTo>
                  <a:pt x="18741" y="1594"/>
                  <a:pt x="18653" y="1609"/>
                  <a:pt x="18587" y="1644"/>
                </a:cubicBezTo>
                <a:cubicBezTo>
                  <a:pt x="18618" y="1515"/>
                  <a:pt x="18626" y="1351"/>
                  <a:pt x="18508" y="1292"/>
                </a:cubicBezTo>
                <a:cubicBezTo>
                  <a:pt x="18422" y="1249"/>
                  <a:pt x="18319" y="1265"/>
                  <a:pt x="18236" y="1292"/>
                </a:cubicBezTo>
                <a:cubicBezTo>
                  <a:pt x="18256" y="1234"/>
                  <a:pt x="18258" y="1165"/>
                  <a:pt x="18217" y="1091"/>
                </a:cubicBezTo>
                <a:cubicBezTo>
                  <a:pt x="18158" y="972"/>
                  <a:pt x="18029" y="958"/>
                  <a:pt x="17939" y="962"/>
                </a:cubicBezTo>
                <a:cubicBezTo>
                  <a:pt x="17994" y="835"/>
                  <a:pt x="18045" y="606"/>
                  <a:pt x="17816" y="498"/>
                </a:cubicBezTo>
                <a:cubicBezTo>
                  <a:pt x="17634" y="410"/>
                  <a:pt x="17481" y="555"/>
                  <a:pt x="17380" y="692"/>
                </a:cubicBezTo>
                <a:cubicBezTo>
                  <a:pt x="17380" y="543"/>
                  <a:pt x="17337" y="377"/>
                  <a:pt x="17133" y="361"/>
                </a:cubicBezTo>
                <a:cubicBezTo>
                  <a:pt x="16918" y="346"/>
                  <a:pt x="16832" y="518"/>
                  <a:pt x="16795" y="664"/>
                </a:cubicBezTo>
                <a:cubicBezTo>
                  <a:pt x="16742" y="551"/>
                  <a:pt x="16650" y="432"/>
                  <a:pt x="16497" y="461"/>
                </a:cubicBezTo>
                <a:cubicBezTo>
                  <a:pt x="16337" y="492"/>
                  <a:pt x="16294" y="655"/>
                  <a:pt x="16290" y="794"/>
                </a:cubicBezTo>
                <a:cubicBezTo>
                  <a:pt x="16224" y="709"/>
                  <a:pt x="16130" y="635"/>
                  <a:pt x="16010" y="684"/>
                </a:cubicBezTo>
                <a:cubicBezTo>
                  <a:pt x="15866" y="743"/>
                  <a:pt x="15832" y="960"/>
                  <a:pt x="15823" y="1112"/>
                </a:cubicBezTo>
                <a:cubicBezTo>
                  <a:pt x="15795" y="1093"/>
                  <a:pt x="15758" y="1085"/>
                  <a:pt x="15709" y="1101"/>
                </a:cubicBezTo>
                <a:cubicBezTo>
                  <a:pt x="15627" y="1126"/>
                  <a:pt x="15586" y="1238"/>
                  <a:pt x="15566" y="1337"/>
                </a:cubicBezTo>
                <a:cubicBezTo>
                  <a:pt x="15514" y="1267"/>
                  <a:pt x="15435" y="1216"/>
                  <a:pt x="15312" y="1300"/>
                </a:cubicBezTo>
                <a:cubicBezTo>
                  <a:pt x="15191" y="1382"/>
                  <a:pt x="15167" y="1513"/>
                  <a:pt x="15169" y="1613"/>
                </a:cubicBezTo>
                <a:cubicBezTo>
                  <a:pt x="15105" y="1572"/>
                  <a:pt x="15013" y="1545"/>
                  <a:pt x="14892" y="1599"/>
                </a:cubicBezTo>
                <a:cubicBezTo>
                  <a:pt x="14749" y="1666"/>
                  <a:pt x="14749" y="1850"/>
                  <a:pt x="14778" y="2002"/>
                </a:cubicBezTo>
                <a:cubicBezTo>
                  <a:pt x="14737" y="1977"/>
                  <a:pt x="14688" y="1971"/>
                  <a:pt x="14633" y="1991"/>
                </a:cubicBezTo>
                <a:lnTo>
                  <a:pt x="14629" y="1993"/>
                </a:lnTo>
                <a:cubicBezTo>
                  <a:pt x="14561" y="2018"/>
                  <a:pt x="14514" y="2090"/>
                  <a:pt x="14485" y="2169"/>
                </a:cubicBezTo>
                <a:cubicBezTo>
                  <a:pt x="14475" y="2159"/>
                  <a:pt x="14463" y="2151"/>
                  <a:pt x="14446" y="2147"/>
                </a:cubicBezTo>
                <a:cubicBezTo>
                  <a:pt x="14381" y="2118"/>
                  <a:pt x="14307" y="2137"/>
                  <a:pt x="14248" y="2165"/>
                </a:cubicBezTo>
                <a:cubicBezTo>
                  <a:pt x="14281" y="2045"/>
                  <a:pt x="14299" y="1875"/>
                  <a:pt x="14168" y="1791"/>
                </a:cubicBezTo>
                <a:cubicBezTo>
                  <a:pt x="14058" y="1719"/>
                  <a:pt x="13951" y="1740"/>
                  <a:pt x="13878" y="1770"/>
                </a:cubicBezTo>
                <a:cubicBezTo>
                  <a:pt x="13904" y="1637"/>
                  <a:pt x="13912" y="1441"/>
                  <a:pt x="13737" y="1394"/>
                </a:cubicBezTo>
                <a:cubicBezTo>
                  <a:pt x="13622" y="1361"/>
                  <a:pt x="13520" y="1404"/>
                  <a:pt x="13442" y="1459"/>
                </a:cubicBezTo>
                <a:cubicBezTo>
                  <a:pt x="13462" y="1357"/>
                  <a:pt x="13450" y="1245"/>
                  <a:pt x="13329" y="1204"/>
                </a:cubicBezTo>
                <a:cubicBezTo>
                  <a:pt x="13213" y="1163"/>
                  <a:pt x="13096" y="1230"/>
                  <a:pt x="13020" y="1302"/>
                </a:cubicBezTo>
                <a:cubicBezTo>
                  <a:pt x="13018" y="1224"/>
                  <a:pt x="12990" y="1136"/>
                  <a:pt x="12898" y="1071"/>
                </a:cubicBezTo>
                <a:cubicBezTo>
                  <a:pt x="12789" y="995"/>
                  <a:pt x="12681" y="1040"/>
                  <a:pt x="12603" y="1097"/>
                </a:cubicBezTo>
                <a:cubicBezTo>
                  <a:pt x="12611" y="979"/>
                  <a:pt x="12572" y="829"/>
                  <a:pt x="12360" y="770"/>
                </a:cubicBezTo>
                <a:cubicBezTo>
                  <a:pt x="12151" y="715"/>
                  <a:pt x="11987" y="852"/>
                  <a:pt x="11885" y="972"/>
                </a:cubicBezTo>
                <a:cubicBezTo>
                  <a:pt x="11883" y="960"/>
                  <a:pt x="11883" y="944"/>
                  <a:pt x="11877" y="934"/>
                </a:cubicBezTo>
                <a:cubicBezTo>
                  <a:pt x="11862" y="870"/>
                  <a:pt x="11826" y="819"/>
                  <a:pt x="11781" y="788"/>
                </a:cubicBezTo>
                <a:cubicBezTo>
                  <a:pt x="11736" y="758"/>
                  <a:pt x="11682" y="739"/>
                  <a:pt x="11623" y="737"/>
                </a:cubicBezTo>
                <a:cubicBezTo>
                  <a:pt x="11535" y="733"/>
                  <a:pt x="11435" y="758"/>
                  <a:pt x="11343" y="809"/>
                </a:cubicBezTo>
                <a:cubicBezTo>
                  <a:pt x="11361" y="729"/>
                  <a:pt x="11361" y="666"/>
                  <a:pt x="11347" y="610"/>
                </a:cubicBezTo>
                <a:cubicBezTo>
                  <a:pt x="11335" y="551"/>
                  <a:pt x="11310" y="508"/>
                  <a:pt x="11273" y="477"/>
                </a:cubicBezTo>
                <a:cubicBezTo>
                  <a:pt x="11238" y="449"/>
                  <a:pt x="11193" y="432"/>
                  <a:pt x="11146" y="436"/>
                </a:cubicBezTo>
                <a:cubicBezTo>
                  <a:pt x="11081" y="438"/>
                  <a:pt x="11005" y="469"/>
                  <a:pt x="10927" y="524"/>
                </a:cubicBezTo>
                <a:cubicBezTo>
                  <a:pt x="10948" y="398"/>
                  <a:pt x="10946" y="226"/>
                  <a:pt x="10805" y="181"/>
                </a:cubicBezTo>
                <a:cubicBezTo>
                  <a:pt x="10707" y="146"/>
                  <a:pt x="10621" y="215"/>
                  <a:pt x="10555" y="297"/>
                </a:cubicBezTo>
                <a:cubicBezTo>
                  <a:pt x="10545" y="205"/>
                  <a:pt x="10502" y="115"/>
                  <a:pt x="10379" y="72"/>
                </a:cubicBezTo>
                <a:cubicBezTo>
                  <a:pt x="10228" y="21"/>
                  <a:pt x="10113" y="101"/>
                  <a:pt x="10042" y="187"/>
                </a:cubicBezTo>
                <a:cubicBezTo>
                  <a:pt x="10027" y="91"/>
                  <a:pt x="9974" y="1"/>
                  <a:pt x="9798" y="19"/>
                </a:cubicBezTo>
                <a:cubicBezTo>
                  <a:pt x="9612" y="40"/>
                  <a:pt x="9532" y="203"/>
                  <a:pt x="9499" y="338"/>
                </a:cubicBezTo>
                <a:cubicBezTo>
                  <a:pt x="9450" y="244"/>
                  <a:pt x="9371" y="150"/>
                  <a:pt x="9246" y="181"/>
                </a:cubicBezTo>
                <a:cubicBezTo>
                  <a:pt x="9096" y="218"/>
                  <a:pt x="9045" y="406"/>
                  <a:pt x="9033" y="533"/>
                </a:cubicBezTo>
                <a:cubicBezTo>
                  <a:pt x="8990" y="508"/>
                  <a:pt x="8920" y="498"/>
                  <a:pt x="8814" y="533"/>
                </a:cubicBezTo>
                <a:cubicBezTo>
                  <a:pt x="8661" y="584"/>
                  <a:pt x="8640" y="745"/>
                  <a:pt x="8652" y="870"/>
                </a:cubicBezTo>
                <a:cubicBezTo>
                  <a:pt x="8591" y="825"/>
                  <a:pt x="8501" y="790"/>
                  <a:pt x="8389" y="831"/>
                </a:cubicBezTo>
                <a:cubicBezTo>
                  <a:pt x="8227" y="889"/>
                  <a:pt x="8196" y="1097"/>
                  <a:pt x="8194" y="1238"/>
                </a:cubicBezTo>
                <a:cubicBezTo>
                  <a:pt x="8143" y="1200"/>
                  <a:pt x="8069" y="1169"/>
                  <a:pt x="7961" y="1183"/>
                </a:cubicBezTo>
                <a:cubicBezTo>
                  <a:pt x="7842" y="1198"/>
                  <a:pt x="7764" y="1277"/>
                  <a:pt x="7719" y="1353"/>
                </a:cubicBezTo>
                <a:cubicBezTo>
                  <a:pt x="7693" y="1279"/>
                  <a:pt x="7640" y="1208"/>
                  <a:pt x="7529" y="1224"/>
                </a:cubicBezTo>
                <a:cubicBezTo>
                  <a:pt x="7388" y="1240"/>
                  <a:pt x="7306" y="1392"/>
                  <a:pt x="7269" y="1492"/>
                </a:cubicBezTo>
                <a:cubicBezTo>
                  <a:pt x="7228" y="1453"/>
                  <a:pt x="7153" y="1425"/>
                  <a:pt x="7028" y="1455"/>
                </a:cubicBezTo>
                <a:cubicBezTo>
                  <a:pt x="6948" y="1476"/>
                  <a:pt x="6891" y="1521"/>
                  <a:pt x="6850" y="1568"/>
                </a:cubicBezTo>
                <a:cubicBezTo>
                  <a:pt x="6844" y="1421"/>
                  <a:pt x="6801" y="1259"/>
                  <a:pt x="6645" y="1230"/>
                </a:cubicBezTo>
                <a:cubicBezTo>
                  <a:pt x="6492" y="1204"/>
                  <a:pt x="6381" y="1257"/>
                  <a:pt x="6318" y="1306"/>
                </a:cubicBezTo>
                <a:cubicBezTo>
                  <a:pt x="6310" y="1116"/>
                  <a:pt x="6267" y="756"/>
                  <a:pt x="6044" y="756"/>
                </a:cubicBezTo>
                <a:cubicBezTo>
                  <a:pt x="5858" y="756"/>
                  <a:pt x="5729" y="903"/>
                  <a:pt x="5663" y="1003"/>
                </a:cubicBezTo>
                <a:cubicBezTo>
                  <a:pt x="5618" y="882"/>
                  <a:pt x="5524" y="702"/>
                  <a:pt x="5352" y="729"/>
                </a:cubicBezTo>
                <a:cubicBezTo>
                  <a:pt x="5197" y="756"/>
                  <a:pt x="5097" y="938"/>
                  <a:pt x="5045" y="1060"/>
                </a:cubicBezTo>
                <a:cubicBezTo>
                  <a:pt x="4998" y="960"/>
                  <a:pt x="4898" y="842"/>
                  <a:pt x="4696" y="899"/>
                </a:cubicBezTo>
                <a:cubicBezTo>
                  <a:pt x="4554" y="938"/>
                  <a:pt x="4481" y="1103"/>
                  <a:pt x="4442" y="1275"/>
                </a:cubicBezTo>
                <a:cubicBezTo>
                  <a:pt x="4405" y="1136"/>
                  <a:pt x="4338" y="1024"/>
                  <a:pt x="4217" y="1020"/>
                </a:cubicBezTo>
                <a:cubicBezTo>
                  <a:pt x="4072" y="1013"/>
                  <a:pt x="3982" y="1157"/>
                  <a:pt x="3930" y="1302"/>
                </a:cubicBezTo>
                <a:cubicBezTo>
                  <a:pt x="3898" y="1163"/>
                  <a:pt x="3816" y="1032"/>
                  <a:pt x="3628" y="1040"/>
                </a:cubicBezTo>
                <a:cubicBezTo>
                  <a:pt x="3374" y="1052"/>
                  <a:pt x="3276" y="1361"/>
                  <a:pt x="3241" y="1572"/>
                </a:cubicBezTo>
                <a:cubicBezTo>
                  <a:pt x="3171" y="1418"/>
                  <a:pt x="3036" y="1234"/>
                  <a:pt x="2824" y="1349"/>
                </a:cubicBezTo>
                <a:cubicBezTo>
                  <a:pt x="2635" y="1451"/>
                  <a:pt x="2609" y="1717"/>
                  <a:pt x="2621" y="1926"/>
                </a:cubicBezTo>
                <a:cubicBezTo>
                  <a:pt x="2519" y="1772"/>
                  <a:pt x="2351" y="1625"/>
                  <a:pt x="2120" y="1727"/>
                </a:cubicBezTo>
                <a:cubicBezTo>
                  <a:pt x="1848" y="1850"/>
                  <a:pt x="1885" y="2159"/>
                  <a:pt x="1950" y="2362"/>
                </a:cubicBezTo>
                <a:cubicBezTo>
                  <a:pt x="1852" y="2300"/>
                  <a:pt x="1709" y="2257"/>
                  <a:pt x="1555" y="2335"/>
                </a:cubicBezTo>
                <a:cubicBezTo>
                  <a:pt x="1351" y="2444"/>
                  <a:pt x="1367" y="2712"/>
                  <a:pt x="1400" y="2881"/>
                </a:cubicBezTo>
                <a:cubicBezTo>
                  <a:pt x="1297" y="2816"/>
                  <a:pt x="1125" y="2763"/>
                  <a:pt x="943" y="2902"/>
                </a:cubicBezTo>
                <a:cubicBezTo>
                  <a:pt x="753" y="3047"/>
                  <a:pt x="739" y="3333"/>
                  <a:pt x="759" y="3516"/>
                </a:cubicBezTo>
                <a:cubicBezTo>
                  <a:pt x="667" y="3428"/>
                  <a:pt x="524" y="3362"/>
                  <a:pt x="397" y="3561"/>
                </a:cubicBezTo>
                <a:cubicBezTo>
                  <a:pt x="227" y="3825"/>
                  <a:pt x="37" y="3982"/>
                  <a:pt x="23" y="3992"/>
                </a:cubicBezTo>
                <a:cubicBezTo>
                  <a:pt x="8" y="4003"/>
                  <a:pt x="0" y="4023"/>
                  <a:pt x="2" y="4048"/>
                </a:cubicBezTo>
                <a:cubicBezTo>
                  <a:pt x="8" y="4078"/>
                  <a:pt x="29" y="4099"/>
                  <a:pt x="51" y="4093"/>
                </a:cubicBezTo>
                <a:cubicBezTo>
                  <a:pt x="391" y="4031"/>
                  <a:pt x="538" y="4039"/>
                  <a:pt x="665" y="4050"/>
                </a:cubicBezTo>
                <a:cubicBezTo>
                  <a:pt x="749" y="4054"/>
                  <a:pt x="827" y="4060"/>
                  <a:pt x="943" y="4043"/>
                </a:cubicBezTo>
                <a:cubicBezTo>
                  <a:pt x="1091" y="4027"/>
                  <a:pt x="1207" y="4019"/>
                  <a:pt x="1340" y="4023"/>
                </a:cubicBezTo>
                <a:cubicBezTo>
                  <a:pt x="1471" y="4029"/>
                  <a:pt x="1619" y="4043"/>
                  <a:pt x="1829" y="4070"/>
                </a:cubicBezTo>
                <a:lnTo>
                  <a:pt x="1997" y="4093"/>
                </a:lnTo>
                <a:cubicBezTo>
                  <a:pt x="2423" y="4150"/>
                  <a:pt x="3000" y="4226"/>
                  <a:pt x="3296" y="4131"/>
                </a:cubicBezTo>
                <a:cubicBezTo>
                  <a:pt x="3458" y="4080"/>
                  <a:pt x="3746" y="4068"/>
                  <a:pt x="4129" y="4090"/>
                </a:cubicBezTo>
                <a:cubicBezTo>
                  <a:pt x="4514" y="4115"/>
                  <a:pt x="4990" y="4176"/>
                  <a:pt x="5526" y="4273"/>
                </a:cubicBezTo>
                <a:cubicBezTo>
                  <a:pt x="6177" y="4389"/>
                  <a:pt x="6893" y="4248"/>
                  <a:pt x="7464" y="4142"/>
                </a:cubicBezTo>
                <a:cubicBezTo>
                  <a:pt x="7834" y="4070"/>
                  <a:pt x="8143" y="4011"/>
                  <a:pt x="8323" y="4043"/>
                </a:cubicBezTo>
                <a:cubicBezTo>
                  <a:pt x="9154" y="4203"/>
                  <a:pt x="10240" y="4166"/>
                  <a:pt x="11314" y="4131"/>
                </a:cubicBezTo>
                <a:cubicBezTo>
                  <a:pt x="12102" y="4105"/>
                  <a:pt x="12881" y="4080"/>
                  <a:pt x="13544" y="4133"/>
                </a:cubicBezTo>
                <a:cubicBezTo>
                  <a:pt x="13790" y="4154"/>
                  <a:pt x="14072" y="4154"/>
                  <a:pt x="14359" y="4152"/>
                </a:cubicBezTo>
                <a:cubicBezTo>
                  <a:pt x="14825" y="4150"/>
                  <a:pt x="15300" y="4146"/>
                  <a:pt x="15611" y="4238"/>
                </a:cubicBezTo>
                <a:lnTo>
                  <a:pt x="15613" y="4242"/>
                </a:lnTo>
                <a:cubicBezTo>
                  <a:pt x="15989" y="4313"/>
                  <a:pt x="16707" y="4328"/>
                  <a:pt x="17464" y="4313"/>
                </a:cubicBezTo>
                <a:cubicBezTo>
                  <a:pt x="18547" y="4289"/>
                  <a:pt x="19711" y="4211"/>
                  <a:pt x="20077" y="4154"/>
                </a:cubicBezTo>
                <a:cubicBezTo>
                  <a:pt x="20322" y="4115"/>
                  <a:pt x="20613" y="4162"/>
                  <a:pt x="20615" y="4162"/>
                </a:cubicBezTo>
                <a:cubicBezTo>
                  <a:pt x="20621" y="4164"/>
                  <a:pt x="20623" y="4162"/>
                  <a:pt x="20629" y="4162"/>
                </a:cubicBezTo>
                <a:cubicBezTo>
                  <a:pt x="20652" y="4156"/>
                  <a:pt x="20666" y="4129"/>
                  <a:pt x="20664" y="4101"/>
                </a:cubicBezTo>
                <a:cubicBezTo>
                  <a:pt x="20672" y="4095"/>
                  <a:pt x="20650" y="3910"/>
                  <a:pt x="20490" y="3765"/>
                </a:cubicBezTo>
                <a:close/>
                <a:moveTo>
                  <a:pt x="14880" y="2198"/>
                </a:moveTo>
                <a:lnTo>
                  <a:pt x="14880" y="2198"/>
                </a:lnTo>
                <a:close/>
              </a:path>
            </a:pathLst>
          </a:custGeom>
          <a:solidFill>
            <a:srgbClr val="002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 name="Google Shape;122;p1"/>
          <p:cNvPicPr preferRelativeResize="0"/>
          <p:nvPr/>
        </p:nvPicPr>
        <p:blipFill rotWithShape="1">
          <a:blip r:embed="rId6">
            <a:alphaModFix/>
          </a:blip>
          <a:srcRect/>
          <a:stretch/>
        </p:blipFill>
        <p:spPr>
          <a:xfrm>
            <a:off x="5476154" y="2797556"/>
            <a:ext cx="2115201" cy="2862675"/>
          </a:xfrm>
          <a:prstGeom prst="rect">
            <a:avLst/>
          </a:prstGeom>
          <a:noFill/>
          <a:ln>
            <a:noFill/>
          </a:ln>
        </p:spPr>
      </p:pic>
      <p:pic>
        <p:nvPicPr>
          <p:cNvPr id="123" name="Google Shape;123;p1"/>
          <p:cNvPicPr preferRelativeResize="0"/>
          <p:nvPr/>
        </p:nvPicPr>
        <p:blipFill rotWithShape="1">
          <a:blip r:embed="rId7">
            <a:alphaModFix/>
          </a:blip>
          <a:srcRect/>
          <a:stretch/>
        </p:blipFill>
        <p:spPr>
          <a:xfrm>
            <a:off x="-85679" y="3752825"/>
            <a:ext cx="6773509" cy="1524025"/>
          </a:xfrm>
          <a:prstGeom prst="rect">
            <a:avLst/>
          </a:prstGeom>
          <a:noFill/>
          <a:ln>
            <a:noFill/>
          </a:ln>
        </p:spPr>
      </p:pic>
      <p:sp>
        <p:nvSpPr>
          <p:cNvPr id="124" name="Google Shape;124;p1"/>
          <p:cNvSpPr/>
          <p:nvPr/>
        </p:nvSpPr>
        <p:spPr>
          <a:xfrm rot="5400000" flipH="1">
            <a:off x="6305023" y="2525174"/>
            <a:ext cx="1390666" cy="4386927"/>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 name="Google Shape;125;p1"/>
          <p:cNvPicPr preferRelativeResize="0"/>
          <p:nvPr/>
        </p:nvPicPr>
        <p:blipFill rotWithShape="1">
          <a:blip r:embed="rId8">
            <a:alphaModFix/>
          </a:blip>
          <a:srcRect/>
          <a:stretch/>
        </p:blipFill>
        <p:spPr>
          <a:xfrm>
            <a:off x="2697551" y="121695"/>
            <a:ext cx="752084" cy="825388"/>
          </a:xfrm>
          <a:prstGeom prst="rect">
            <a:avLst/>
          </a:prstGeom>
          <a:noFill/>
          <a:ln>
            <a:noFill/>
          </a:ln>
        </p:spPr>
      </p:pic>
      <p:pic>
        <p:nvPicPr>
          <p:cNvPr id="126" name="Google Shape;126;p1" descr="Naan Mudhalvan Logo | Cute love wallpapers, Naan, Love wallpaper"/>
          <p:cNvPicPr preferRelativeResize="0"/>
          <p:nvPr/>
        </p:nvPicPr>
        <p:blipFill rotWithShape="1">
          <a:blip r:embed="rId9">
            <a:alphaModFix/>
          </a:blip>
          <a:srcRect l="9483" t="27037" r="7651" b="24444"/>
          <a:stretch/>
        </p:blipFill>
        <p:spPr>
          <a:xfrm>
            <a:off x="3799368" y="184531"/>
            <a:ext cx="1290084" cy="755347"/>
          </a:xfrm>
          <a:prstGeom prst="rect">
            <a:avLst/>
          </a:prstGeom>
          <a:noFill/>
          <a:ln>
            <a:noFill/>
          </a:ln>
        </p:spPr>
      </p:pic>
      <p:pic>
        <p:nvPicPr>
          <p:cNvPr id="127" name="Google Shape;127;p1" descr="NAAN MUDHALVAN - NIRAL THIRUVIZHA - Log In"/>
          <p:cNvPicPr preferRelativeResize="0"/>
          <p:nvPr/>
        </p:nvPicPr>
        <p:blipFill rotWithShape="1">
          <a:blip r:embed="rId10">
            <a:alphaModFix/>
          </a:blip>
          <a:srcRect/>
          <a:stretch/>
        </p:blipFill>
        <p:spPr>
          <a:xfrm>
            <a:off x="5309565" y="86062"/>
            <a:ext cx="862895" cy="862895"/>
          </a:xfrm>
          <a:prstGeom prst="rect">
            <a:avLst/>
          </a:prstGeom>
          <a:noFill/>
          <a:ln>
            <a:noFill/>
          </a:ln>
        </p:spPr>
      </p:pic>
      <p:pic>
        <p:nvPicPr>
          <p:cNvPr id="128" name="Google Shape;128;p1" descr="Anna University - Wikipedia"/>
          <p:cNvPicPr preferRelativeResize="0"/>
          <p:nvPr/>
        </p:nvPicPr>
        <p:blipFill rotWithShape="1">
          <a:blip r:embed="rId11">
            <a:alphaModFix/>
          </a:blip>
          <a:srcRect/>
          <a:stretch/>
        </p:blipFill>
        <p:spPr>
          <a:xfrm>
            <a:off x="6540416" y="72988"/>
            <a:ext cx="752084" cy="7470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Hardware Requirements</a:t>
            </a:r>
            <a:endParaRPr/>
          </a:p>
        </p:txBody>
      </p:sp>
      <p:sp>
        <p:nvSpPr>
          <p:cNvPr id="176" name="Google Shape;176;p7"/>
          <p:cNvSpPr txBox="1">
            <a:spLocks noGrp="1"/>
          </p:cNvSpPr>
          <p:nvPr>
            <p:ph type="subTitle" idx="7"/>
          </p:nvPr>
        </p:nvSpPr>
        <p:spPr>
          <a:xfrm>
            <a:off x="776708" y="1396409"/>
            <a:ext cx="3319500" cy="2981898"/>
          </a:xfrm>
          <a:prstGeom prst="rect">
            <a:avLst/>
          </a:prstGeom>
          <a:noFill/>
          <a:ln>
            <a:noFill/>
          </a:ln>
        </p:spPr>
        <p:txBody>
          <a:bodyPr spcFirstLastPara="1" wrap="square" lIns="91425" tIns="91425" rIns="91425" bIns="91425" anchor="b" anchorCtr="0">
            <a:noAutofit/>
          </a:bodyPr>
          <a:lstStyle/>
          <a:p>
            <a:pPr marL="457200" lvl="0" indent="-368300" algn="l" rtl="0">
              <a:lnSpc>
                <a:spcPct val="100000"/>
              </a:lnSpc>
              <a:spcBef>
                <a:spcPts val="0"/>
              </a:spcBef>
              <a:spcAft>
                <a:spcPts val="0"/>
              </a:spcAft>
              <a:buClr>
                <a:schemeClr val="dk2"/>
              </a:buClr>
              <a:buSzPts val="2200"/>
              <a:buChar char="●"/>
            </a:pPr>
            <a:r>
              <a:rPr lang="en" sz="2200" dirty="0"/>
              <a:t>Raspberry pi</a:t>
            </a:r>
            <a:endParaRPr sz="2200" dirty="0"/>
          </a:p>
          <a:p>
            <a:pPr marL="457200" lvl="0" indent="-368300" algn="l" rtl="0">
              <a:lnSpc>
                <a:spcPct val="100000"/>
              </a:lnSpc>
              <a:spcBef>
                <a:spcPts val="0"/>
              </a:spcBef>
              <a:spcAft>
                <a:spcPts val="0"/>
              </a:spcAft>
              <a:buClr>
                <a:schemeClr val="dk2"/>
              </a:buClr>
              <a:buSzPts val="2200"/>
              <a:buChar char="●"/>
            </a:pPr>
            <a:r>
              <a:rPr lang="en" sz="2200" dirty="0"/>
              <a:t>Soil MOIsture sensor</a:t>
            </a:r>
            <a:endParaRPr sz="2200" dirty="0"/>
          </a:p>
          <a:p>
            <a:pPr marL="457200" lvl="0" indent="-368300" algn="l" rtl="0">
              <a:lnSpc>
                <a:spcPct val="100000"/>
              </a:lnSpc>
              <a:spcBef>
                <a:spcPts val="0"/>
              </a:spcBef>
              <a:spcAft>
                <a:spcPts val="0"/>
              </a:spcAft>
              <a:buClr>
                <a:schemeClr val="dk2"/>
              </a:buClr>
              <a:buSzPts val="2200"/>
              <a:buChar char="●"/>
            </a:pPr>
            <a:r>
              <a:rPr lang="en" sz="2200" dirty="0"/>
              <a:t>Temperature sensor</a:t>
            </a:r>
            <a:endParaRPr sz="2200" dirty="0"/>
          </a:p>
          <a:p>
            <a:pPr marL="457200" lvl="0" indent="-368300" algn="l" rtl="0">
              <a:lnSpc>
                <a:spcPct val="100000"/>
              </a:lnSpc>
              <a:spcBef>
                <a:spcPts val="0"/>
              </a:spcBef>
              <a:spcAft>
                <a:spcPts val="0"/>
              </a:spcAft>
              <a:buClr>
                <a:schemeClr val="dk2"/>
              </a:buClr>
              <a:buSzPts val="2200"/>
              <a:buChar char="●"/>
            </a:pPr>
            <a:r>
              <a:rPr lang="en" sz="2200" dirty="0"/>
              <a:t>Humidity sensor</a:t>
            </a:r>
            <a:endParaRPr sz="2200" dirty="0"/>
          </a:p>
          <a:p>
            <a:pPr marL="457200" lvl="0" indent="-368300" algn="l" rtl="0">
              <a:lnSpc>
                <a:spcPct val="100000"/>
              </a:lnSpc>
              <a:spcBef>
                <a:spcPts val="0"/>
              </a:spcBef>
              <a:spcAft>
                <a:spcPts val="0"/>
              </a:spcAft>
              <a:buClr>
                <a:schemeClr val="dk2"/>
              </a:buClr>
              <a:buSzPts val="2200"/>
              <a:buChar char="●"/>
            </a:pPr>
            <a:r>
              <a:rPr lang="en" sz="2200" dirty="0"/>
              <a:t>Water pump</a:t>
            </a:r>
            <a:endParaRPr sz="2200" dirty="0"/>
          </a:p>
          <a:p>
            <a:pPr marL="457200" lvl="0" indent="-368300" algn="l" rtl="0">
              <a:lnSpc>
                <a:spcPct val="100000"/>
              </a:lnSpc>
              <a:spcBef>
                <a:spcPts val="0"/>
              </a:spcBef>
              <a:spcAft>
                <a:spcPts val="0"/>
              </a:spcAft>
              <a:buClr>
                <a:schemeClr val="dk2"/>
              </a:buClr>
              <a:buSzPts val="2200"/>
              <a:buChar char="●"/>
            </a:pPr>
            <a:r>
              <a:rPr lang="en" sz="2200" dirty="0"/>
              <a:t>Web camera</a:t>
            </a:r>
          </a:p>
          <a:p>
            <a:pPr marL="457200" lvl="0" indent="-368300" algn="l" rtl="0">
              <a:lnSpc>
                <a:spcPct val="100000"/>
              </a:lnSpc>
              <a:spcBef>
                <a:spcPts val="0"/>
              </a:spcBef>
              <a:spcAft>
                <a:spcPts val="0"/>
              </a:spcAft>
              <a:buClr>
                <a:schemeClr val="dk2"/>
              </a:buClr>
              <a:buSzPts val="2200"/>
              <a:buChar char="●"/>
            </a:pPr>
            <a:r>
              <a:rPr lang="en" sz="2200" dirty="0"/>
              <a:t>Connecting wires</a:t>
            </a:r>
          </a:p>
          <a:p>
            <a:pPr marL="457200" lvl="0" indent="-368300" algn="l" rtl="0">
              <a:lnSpc>
                <a:spcPct val="100000"/>
              </a:lnSpc>
              <a:spcBef>
                <a:spcPts val="0"/>
              </a:spcBef>
              <a:spcAft>
                <a:spcPts val="0"/>
              </a:spcAft>
              <a:buClr>
                <a:schemeClr val="dk2"/>
              </a:buClr>
              <a:buSzPts val="2200"/>
              <a:buChar char="●"/>
            </a:pPr>
            <a:r>
              <a:rPr lang="en" sz="2200" dirty="0"/>
              <a:t>Buzzer</a:t>
            </a:r>
            <a:endParaRPr sz="2200" dirty="0"/>
          </a:p>
          <a:p>
            <a:pPr marL="0" lvl="0" indent="0" algn="l" rtl="0">
              <a:lnSpc>
                <a:spcPct val="100000"/>
              </a:lnSpc>
              <a:spcBef>
                <a:spcPts val="0"/>
              </a:spcBef>
              <a:spcAft>
                <a:spcPts val="0"/>
              </a:spcAft>
              <a:buSzPts val="20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8"/>
          <p:cNvSpPr txBox="1">
            <a:spLocks noGrp="1"/>
          </p:cNvSpPr>
          <p:nvPr>
            <p:ph type="title" idx="5"/>
          </p:nvPr>
        </p:nvSpPr>
        <p:spPr>
          <a:xfrm>
            <a:off x="720000" y="402633"/>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SENSOR NETWORK – Circuit diagram</a:t>
            </a:r>
            <a:endParaRPr/>
          </a:p>
        </p:txBody>
      </p:sp>
      <p:pic>
        <p:nvPicPr>
          <p:cNvPr id="182" name="Google Shape;182;p8"/>
          <p:cNvPicPr preferRelativeResize="0"/>
          <p:nvPr/>
        </p:nvPicPr>
        <p:blipFill rotWithShape="1">
          <a:blip r:embed="rId3">
            <a:alphaModFix/>
          </a:blip>
          <a:srcRect/>
          <a:stretch/>
        </p:blipFill>
        <p:spPr>
          <a:xfrm>
            <a:off x="274271" y="3891428"/>
            <a:ext cx="1045076" cy="788625"/>
          </a:xfrm>
          <a:prstGeom prst="rect">
            <a:avLst/>
          </a:prstGeom>
          <a:noFill/>
          <a:ln>
            <a:noFill/>
          </a:ln>
        </p:spPr>
      </p:pic>
      <p:pic>
        <p:nvPicPr>
          <p:cNvPr id="183" name="Google Shape;183;p8"/>
          <p:cNvPicPr preferRelativeResize="0"/>
          <p:nvPr/>
        </p:nvPicPr>
        <p:blipFill rotWithShape="1">
          <a:blip r:embed="rId4">
            <a:alphaModFix/>
          </a:blip>
          <a:srcRect/>
          <a:stretch/>
        </p:blipFill>
        <p:spPr>
          <a:xfrm>
            <a:off x="6863525" y="3891423"/>
            <a:ext cx="958724" cy="736799"/>
          </a:xfrm>
          <a:prstGeom prst="rect">
            <a:avLst/>
          </a:prstGeom>
          <a:noFill/>
          <a:ln>
            <a:noFill/>
          </a:ln>
        </p:spPr>
      </p:pic>
      <p:sp>
        <p:nvSpPr>
          <p:cNvPr id="184" name="Google Shape;184;p8"/>
          <p:cNvSpPr/>
          <p:nvPr/>
        </p:nvSpPr>
        <p:spPr>
          <a:xfrm>
            <a:off x="0" y="4584375"/>
            <a:ext cx="9144100" cy="572711"/>
          </a:xfrm>
          <a:custGeom>
            <a:avLst/>
            <a:gdLst/>
            <a:ahLst/>
            <a:cxnLst/>
            <a:rect l="l" t="t" r="r" b="b"/>
            <a:pathLst>
              <a:path w="120021" h="12052" extrusionOk="0">
                <a:moveTo>
                  <a:pt x="0" y="4058"/>
                </a:moveTo>
                <a:cubicBezTo>
                  <a:pt x="4119" y="756"/>
                  <a:pt x="10592" y="1"/>
                  <a:pt x="16024" y="4610"/>
                </a:cubicBezTo>
                <a:cubicBezTo>
                  <a:pt x="20288" y="8229"/>
                  <a:pt x="25095" y="8710"/>
                  <a:pt x="30118" y="8076"/>
                </a:cubicBezTo>
                <a:cubicBezTo>
                  <a:pt x="60461" y="4250"/>
                  <a:pt x="56265" y="2278"/>
                  <a:pt x="88006" y="7789"/>
                </a:cubicBezTo>
                <a:cubicBezTo>
                  <a:pt x="93710" y="8780"/>
                  <a:pt x="99197" y="8686"/>
                  <a:pt x="103997" y="4610"/>
                </a:cubicBezTo>
                <a:cubicBezTo>
                  <a:pt x="109428" y="1"/>
                  <a:pt x="115898" y="758"/>
                  <a:pt x="120020" y="4058"/>
                </a:cubicBezTo>
                <a:lnTo>
                  <a:pt x="120020" y="12051"/>
                </a:lnTo>
                <a:lnTo>
                  <a:pt x="4" y="12051"/>
                </a:lnTo>
                <a:lnTo>
                  <a:pt x="4" y="4058"/>
                </a:ln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6" name="Picture 2">
            <a:extLst>
              <a:ext uri="{FF2B5EF4-FFF2-40B4-BE49-F238E27FC236}">
                <a16:creationId xmlns:a16="http://schemas.microsoft.com/office/drawing/2014/main" id="{F14B68C9-ACBF-38AD-E5FB-32E0B34372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1872" y="804835"/>
            <a:ext cx="5186361" cy="3406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idx="5"/>
          </p:nvPr>
        </p:nvSpPr>
        <p:spPr>
          <a:xfrm>
            <a:off x="720000" y="402633"/>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SENSOR NETWORK – Threshold matching</a:t>
            </a:r>
            <a:endParaRPr/>
          </a:p>
        </p:txBody>
      </p:sp>
      <p:pic>
        <p:nvPicPr>
          <p:cNvPr id="197" name="Google Shape;197;p9"/>
          <p:cNvPicPr preferRelativeResize="0"/>
          <p:nvPr/>
        </p:nvPicPr>
        <p:blipFill rotWithShape="1">
          <a:blip r:embed="rId3">
            <a:alphaModFix/>
          </a:blip>
          <a:srcRect/>
          <a:stretch/>
        </p:blipFill>
        <p:spPr>
          <a:xfrm>
            <a:off x="274271" y="3891428"/>
            <a:ext cx="1045076" cy="788625"/>
          </a:xfrm>
          <a:prstGeom prst="rect">
            <a:avLst/>
          </a:prstGeom>
          <a:noFill/>
          <a:ln>
            <a:noFill/>
          </a:ln>
        </p:spPr>
      </p:pic>
      <p:pic>
        <p:nvPicPr>
          <p:cNvPr id="198" name="Google Shape;198;p9"/>
          <p:cNvPicPr preferRelativeResize="0"/>
          <p:nvPr/>
        </p:nvPicPr>
        <p:blipFill rotWithShape="1">
          <a:blip r:embed="rId4">
            <a:alphaModFix/>
          </a:blip>
          <a:srcRect/>
          <a:stretch/>
        </p:blipFill>
        <p:spPr>
          <a:xfrm>
            <a:off x="6863525" y="3891423"/>
            <a:ext cx="958724" cy="736799"/>
          </a:xfrm>
          <a:prstGeom prst="rect">
            <a:avLst/>
          </a:prstGeom>
          <a:noFill/>
          <a:ln>
            <a:noFill/>
          </a:ln>
        </p:spPr>
      </p:pic>
      <p:sp>
        <p:nvSpPr>
          <p:cNvPr id="199" name="Google Shape;199;p9"/>
          <p:cNvSpPr/>
          <p:nvPr/>
        </p:nvSpPr>
        <p:spPr>
          <a:xfrm>
            <a:off x="0" y="4584375"/>
            <a:ext cx="9144100" cy="572711"/>
          </a:xfrm>
          <a:custGeom>
            <a:avLst/>
            <a:gdLst/>
            <a:ahLst/>
            <a:cxnLst/>
            <a:rect l="l" t="t" r="r" b="b"/>
            <a:pathLst>
              <a:path w="120021" h="12052" extrusionOk="0">
                <a:moveTo>
                  <a:pt x="0" y="4058"/>
                </a:moveTo>
                <a:cubicBezTo>
                  <a:pt x="4119" y="756"/>
                  <a:pt x="10592" y="1"/>
                  <a:pt x="16024" y="4610"/>
                </a:cubicBezTo>
                <a:cubicBezTo>
                  <a:pt x="20288" y="8229"/>
                  <a:pt x="25095" y="8710"/>
                  <a:pt x="30118" y="8076"/>
                </a:cubicBezTo>
                <a:cubicBezTo>
                  <a:pt x="60461" y="4250"/>
                  <a:pt x="56265" y="2278"/>
                  <a:pt x="88006" y="7789"/>
                </a:cubicBezTo>
                <a:cubicBezTo>
                  <a:pt x="93710" y="8780"/>
                  <a:pt x="99197" y="8686"/>
                  <a:pt x="103997" y="4610"/>
                </a:cubicBezTo>
                <a:cubicBezTo>
                  <a:pt x="109428" y="1"/>
                  <a:pt x="115898" y="758"/>
                  <a:pt x="120020" y="4058"/>
                </a:cubicBezTo>
                <a:lnTo>
                  <a:pt x="120020" y="12051"/>
                </a:lnTo>
                <a:lnTo>
                  <a:pt x="4" y="12051"/>
                </a:lnTo>
                <a:lnTo>
                  <a:pt x="4" y="4058"/>
                </a:ln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9"/>
          <p:cNvSpPr txBox="1"/>
          <p:nvPr/>
        </p:nvSpPr>
        <p:spPr>
          <a:xfrm>
            <a:off x="438000" y="975333"/>
            <a:ext cx="8542967" cy="2654100"/>
          </a:xfrm>
          <a:prstGeom prst="rect">
            <a:avLst/>
          </a:prstGeom>
          <a:noFill/>
          <a:ln>
            <a:noFill/>
          </a:ln>
        </p:spPr>
        <p:txBody>
          <a:bodyPr spcFirstLastPara="1" wrap="square" lIns="91425" tIns="91425" rIns="91425" bIns="91425" anchor="t" anchorCtr="0">
            <a:noAutofit/>
          </a:bodyPr>
          <a:lstStyle/>
          <a:p>
            <a:pPr marL="457200" lvl="0" indent="-304800" rtl="0">
              <a:lnSpc>
                <a:spcPct val="115000"/>
              </a:lnSpc>
              <a:spcBef>
                <a:spcPts val="1500"/>
              </a:spcBef>
              <a:spcAft>
                <a:spcPts val="0"/>
              </a:spcAft>
              <a:buClr>
                <a:schemeClr val="dk2"/>
              </a:buClr>
              <a:buSzPts val="1200"/>
              <a:buFont typeface="Open Sans"/>
              <a:buChar char="●"/>
            </a:pPr>
            <a:r>
              <a:rPr lang="en" sz="1200" dirty="0">
                <a:solidFill>
                  <a:schemeClr val="dk1"/>
                </a:solidFill>
                <a:highlight>
                  <a:srgbClr val="FFFFFF"/>
                </a:highlight>
                <a:latin typeface="Open Sans"/>
                <a:ea typeface="Open Sans"/>
                <a:cs typeface="Open Sans"/>
                <a:sym typeface="Open Sans"/>
              </a:rPr>
              <a:t>Define optimal moisture thresholds for the crop considering factors like soil moisture, temperature, humidity and other environmental conditions.</a:t>
            </a:r>
            <a:endParaRPr sz="1200" dirty="0">
              <a:solidFill>
                <a:schemeClr val="dk1"/>
              </a:solidFill>
              <a:highlight>
                <a:srgbClr val="FFFFFF"/>
              </a:highlight>
              <a:latin typeface="Open Sans"/>
              <a:ea typeface="Open Sans"/>
              <a:cs typeface="Open Sans"/>
              <a:sym typeface="Open Sans"/>
            </a:endParaRPr>
          </a:p>
          <a:p>
            <a:pPr marL="457200" lvl="0" indent="-304800" rtl="0">
              <a:lnSpc>
                <a:spcPct val="115000"/>
              </a:lnSpc>
              <a:spcBef>
                <a:spcPts val="1000"/>
              </a:spcBef>
              <a:spcAft>
                <a:spcPts val="0"/>
              </a:spcAft>
              <a:buClr>
                <a:schemeClr val="dk2"/>
              </a:buClr>
              <a:buSzPts val="1200"/>
              <a:buFont typeface="Open Sans"/>
              <a:buChar char="●"/>
            </a:pPr>
            <a:r>
              <a:rPr lang="en" sz="1200" dirty="0">
                <a:solidFill>
                  <a:schemeClr val="dk1"/>
                </a:solidFill>
                <a:highlight>
                  <a:srgbClr val="FFFFFF"/>
                </a:highlight>
                <a:latin typeface="Open Sans"/>
                <a:ea typeface="Open Sans"/>
                <a:cs typeface="Open Sans"/>
                <a:sym typeface="Open Sans"/>
              </a:rPr>
              <a:t>Calibrate soil moisture sensors for accurate readings aligned with thresholds, ensuring precision in moisture measurement for effective watering control.</a:t>
            </a:r>
          </a:p>
          <a:p>
            <a:pPr marL="457200" lvl="0" indent="-304800" rtl="0">
              <a:lnSpc>
                <a:spcPct val="115000"/>
              </a:lnSpc>
              <a:spcBef>
                <a:spcPts val="1000"/>
              </a:spcBef>
              <a:spcAft>
                <a:spcPts val="0"/>
              </a:spcAft>
              <a:buClr>
                <a:schemeClr val="dk2"/>
              </a:buClr>
              <a:buSzPts val="1200"/>
              <a:buFont typeface="Open Sans"/>
              <a:buChar char="●"/>
            </a:pPr>
            <a:r>
              <a:rPr lang="en" sz="1200" dirty="0">
                <a:solidFill>
                  <a:schemeClr val="dk1"/>
                </a:solidFill>
                <a:highlight>
                  <a:srgbClr val="FFFFFF"/>
                </a:highlight>
                <a:latin typeface="Open Sans"/>
                <a:ea typeface="Open Sans"/>
                <a:cs typeface="Open Sans"/>
                <a:sym typeface="Open Sans"/>
              </a:rPr>
              <a:t>Calculate t</a:t>
            </a:r>
            <a:r>
              <a:rPr lang="en-IN" sz="1200" dirty="0">
                <a:solidFill>
                  <a:schemeClr val="dk1"/>
                </a:solidFill>
                <a:highlight>
                  <a:srgbClr val="FFFFFF"/>
                </a:highlight>
                <a:latin typeface="Open Sans"/>
                <a:ea typeface="Open Sans"/>
                <a:cs typeface="Open Sans"/>
                <a:sym typeface="Open Sans"/>
              </a:rPr>
              <a:t>he appropriate water need of the selected crop.</a:t>
            </a:r>
            <a:endParaRPr sz="1200" dirty="0">
              <a:solidFill>
                <a:schemeClr val="dk1"/>
              </a:solidFill>
              <a:highlight>
                <a:srgbClr val="FFFFFF"/>
              </a:highlight>
              <a:latin typeface="Open Sans"/>
              <a:ea typeface="Open Sans"/>
              <a:cs typeface="Open Sans"/>
              <a:sym typeface="Open Sans"/>
            </a:endParaRPr>
          </a:p>
          <a:p>
            <a:pPr marL="457200" lvl="0" indent="-304800" rtl="0">
              <a:lnSpc>
                <a:spcPct val="115000"/>
              </a:lnSpc>
              <a:spcBef>
                <a:spcPts val="1000"/>
              </a:spcBef>
              <a:spcAft>
                <a:spcPts val="0"/>
              </a:spcAft>
              <a:buClr>
                <a:schemeClr val="dk2"/>
              </a:buClr>
              <a:buSzPts val="1200"/>
              <a:buFont typeface="Open Sans"/>
              <a:buChar char="●"/>
            </a:pPr>
            <a:r>
              <a:rPr lang="en" sz="1200" dirty="0">
                <a:solidFill>
                  <a:schemeClr val="dk1"/>
                </a:solidFill>
                <a:highlight>
                  <a:srgbClr val="FFFFFF"/>
                </a:highlight>
                <a:latin typeface="Open Sans"/>
                <a:ea typeface="Open Sans"/>
                <a:cs typeface="Open Sans"/>
                <a:sym typeface="Open Sans"/>
              </a:rPr>
              <a:t>Continuously collect soil moisture data using sensors and monitor real-time moisture levels in the soil.</a:t>
            </a:r>
            <a:endParaRPr sz="1200" dirty="0">
              <a:solidFill>
                <a:schemeClr val="dk1"/>
              </a:solidFill>
              <a:highlight>
                <a:srgbClr val="FFFFFF"/>
              </a:highlight>
              <a:latin typeface="Open Sans"/>
              <a:ea typeface="Open Sans"/>
              <a:cs typeface="Open Sans"/>
              <a:sym typeface="Open Sans"/>
            </a:endParaRPr>
          </a:p>
          <a:p>
            <a:pPr marL="457200" lvl="0" indent="-304800" rtl="0">
              <a:lnSpc>
                <a:spcPct val="115000"/>
              </a:lnSpc>
              <a:spcBef>
                <a:spcPts val="1000"/>
              </a:spcBef>
              <a:spcAft>
                <a:spcPts val="0"/>
              </a:spcAft>
              <a:buClr>
                <a:schemeClr val="dk2"/>
              </a:buClr>
              <a:buSzPts val="1200"/>
              <a:buFont typeface="Open Sans"/>
              <a:buChar char="●"/>
            </a:pPr>
            <a:r>
              <a:rPr lang="en" sz="1200" dirty="0">
                <a:solidFill>
                  <a:schemeClr val="dk1"/>
                </a:solidFill>
                <a:highlight>
                  <a:srgbClr val="FFFFFF"/>
                </a:highlight>
                <a:latin typeface="Open Sans"/>
                <a:ea typeface="Open Sans"/>
                <a:cs typeface="Open Sans"/>
                <a:sym typeface="Open Sans"/>
              </a:rPr>
              <a:t>Compare actual moisture data with calculated thresholds and trigger watering when moisture levels are not upto threshold and expected weather to be dry. </a:t>
            </a:r>
          </a:p>
          <a:p>
            <a:pPr marL="457200" lvl="0" indent="-304800" rtl="0">
              <a:lnSpc>
                <a:spcPct val="115000"/>
              </a:lnSpc>
              <a:spcBef>
                <a:spcPts val="1000"/>
              </a:spcBef>
              <a:spcAft>
                <a:spcPts val="0"/>
              </a:spcAft>
              <a:buClr>
                <a:schemeClr val="dk2"/>
              </a:buClr>
              <a:buSzPts val="1200"/>
              <a:buFont typeface="Open Sans"/>
              <a:buChar char="●"/>
            </a:pPr>
            <a:r>
              <a:rPr lang="en" sz="1200" dirty="0">
                <a:solidFill>
                  <a:schemeClr val="dk1"/>
                </a:solidFill>
                <a:highlight>
                  <a:srgbClr val="FFFFFF"/>
                </a:highlight>
                <a:latin typeface="Open Sans"/>
                <a:ea typeface="Open Sans"/>
                <a:cs typeface="Open Sans"/>
                <a:sym typeface="Open Sans"/>
              </a:rPr>
              <a:t>When actual moisture goes low and expected weather to be wet no triggering of water pump.</a:t>
            </a:r>
            <a:endParaRPr sz="1200" dirty="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9222-54A7-8BD4-BE7C-683EEE7E4586}"/>
              </a:ext>
            </a:extLst>
          </p:cNvPr>
          <p:cNvSpPr>
            <a:spLocks noGrp="1"/>
          </p:cNvSpPr>
          <p:nvPr>
            <p:ph type="title"/>
          </p:nvPr>
        </p:nvSpPr>
        <p:spPr>
          <a:xfrm>
            <a:off x="1648577" y="552486"/>
            <a:ext cx="6141543" cy="623777"/>
          </a:xfrm>
          <a:noFill/>
        </p:spPr>
        <p:txBody>
          <a:bodyPr/>
          <a:lstStyle/>
          <a:p>
            <a:pPr algn="ctr"/>
            <a:r>
              <a:rPr lang="en-US" dirty="0"/>
              <a:t>Efficiency of irrigation systems</a:t>
            </a:r>
            <a:endParaRPr lang="en-IN" dirty="0"/>
          </a:p>
        </p:txBody>
      </p:sp>
      <p:graphicFrame>
        <p:nvGraphicFramePr>
          <p:cNvPr id="7" name="Diagram 6">
            <a:extLst>
              <a:ext uri="{FF2B5EF4-FFF2-40B4-BE49-F238E27FC236}">
                <a16:creationId xmlns:a16="http://schemas.microsoft.com/office/drawing/2014/main" id="{CB0B0ABF-3DB3-747D-19A3-17311934DB8C}"/>
              </a:ext>
            </a:extLst>
          </p:cNvPr>
          <p:cNvGraphicFramePr/>
          <p:nvPr>
            <p:extLst>
              <p:ext uri="{D42A27DB-BD31-4B8C-83A1-F6EECF244321}">
                <p14:modId xmlns:p14="http://schemas.microsoft.com/office/powerpoint/2010/main" val="2145640216"/>
              </p:ext>
            </p:extLst>
          </p:nvPr>
        </p:nvGraphicFramePr>
        <p:xfrm>
          <a:off x="1728321" y="1176263"/>
          <a:ext cx="6141543" cy="3248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9577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825E8E1-76AC-A54B-C9A5-63A65FD66CBA}"/>
              </a:ext>
            </a:extLst>
          </p:cNvPr>
          <p:cNvGrpSpPr/>
          <p:nvPr/>
        </p:nvGrpSpPr>
        <p:grpSpPr>
          <a:xfrm>
            <a:off x="1631187" y="1019296"/>
            <a:ext cx="4918469" cy="3573969"/>
            <a:chOff x="1792446" y="567066"/>
            <a:chExt cx="4275201" cy="3341165"/>
          </a:xfrm>
        </p:grpSpPr>
        <p:graphicFrame>
          <p:nvGraphicFramePr>
            <p:cNvPr id="11" name="Diagram 10">
              <a:extLst>
                <a:ext uri="{FF2B5EF4-FFF2-40B4-BE49-F238E27FC236}">
                  <a16:creationId xmlns:a16="http://schemas.microsoft.com/office/drawing/2014/main" id="{46DEA0F5-458F-DBA3-52F9-0AAFD329A9B6}"/>
                </a:ext>
              </a:extLst>
            </p:cNvPr>
            <p:cNvGraphicFramePr/>
            <p:nvPr>
              <p:extLst>
                <p:ext uri="{D42A27DB-BD31-4B8C-83A1-F6EECF244321}">
                  <p14:modId xmlns:p14="http://schemas.microsoft.com/office/powerpoint/2010/main" val="614743657"/>
                </p:ext>
              </p:extLst>
            </p:nvPr>
          </p:nvGraphicFramePr>
          <p:xfrm>
            <a:off x="1792446" y="567066"/>
            <a:ext cx="4275201" cy="3341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BE8D67E5-1BCE-42D1-AA8B-04DDC65325B3}"/>
                </a:ext>
              </a:extLst>
            </p:cNvPr>
            <p:cNvSpPr txBox="1"/>
            <p:nvPr/>
          </p:nvSpPr>
          <p:spPr>
            <a:xfrm>
              <a:off x="1920948" y="773602"/>
              <a:ext cx="333155" cy="461665"/>
            </a:xfrm>
            <a:prstGeom prst="rect">
              <a:avLst/>
            </a:prstGeom>
            <a:noFill/>
          </p:spPr>
          <p:txBody>
            <a:bodyPr wrap="square" rtlCol="0">
              <a:spAutoFit/>
            </a:bodyPr>
            <a:lstStyle/>
            <a:p>
              <a:r>
                <a:rPr lang="en-US" sz="2400" dirty="0">
                  <a:solidFill>
                    <a:schemeClr val="tx1"/>
                  </a:solidFill>
                  <a:latin typeface="Bernard MT Condensed" panose="02050806060905020404" pitchFamily="18" charset="0"/>
                </a:rPr>
                <a:t>1</a:t>
              </a:r>
              <a:endParaRPr lang="en-IN" sz="2400" dirty="0">
                <a:solidFill>
                  <a:schemeClr val="tx1"/>
                </a:solidFill>
                <a:latin typeface="Bernard MT Condensed" panose="02050806060905020404" pitchFamily="18" charset="0"/>
              </a:endParaRPr>
            </a:p>
          </p:txBody>
        </p:sp>
        <p:sp>
          <p:nvSpPr>
            <p:cNvPr id="13" name="TextBox 12">
              <a:extLst>
                <a:ext uri="{FF2B5EF4-FFF2-40B4-BE49-F238E27FC236}">
                  <a16:creationId xmlns:a16="http://schemas.microsoft.com/office/drawing/2014/main" id="{4754889A-2A16-2BA0-2412-D3141CD489D1}"/>
                </a:ext>
              </a:extLst>
            </p:cNvPr>
            <p:cNvSpPr txBox="1"/>
            <p:nvPr/>
          </p:nvSpPr>
          <p:spPr>
            <a:xfrm>
              <a:off x="2254103" y="1372570"/>
              <a:ext cx="333155" cy="461665"/>
            </a:xfrm>
            <a:prstGeom prst="rect">
              <a:avLst/>
            </a:prstGeom>
            <a:noFill/>
          </p:spPr>
          <p:txBody>
            <a:bodyPr wrap="square" rtlCol="0">
              <a:spAutoFit/>
            </a:bodyPr>
            <a:lstStyle/>
            <a:p>
              <a:r>
                <a:rPr lang="en-US" sz="2400" dirty="0">
                  <a:solidFill>
                    <a:schemeClr val="tx1"/>
                  </a:solidFill>
                  <a:latin typeface="Bernard MT Condensed" panose="02050806060905020404" pitchFamily="18" charset="0"/>
                </a:rPr>
                <a:t>2</a:t>
              </a:r>
              <a:endParaRPr lang="en-IN" sz="2400" dirty="0">
                <a:solidFill>
                  <a:schemeClr val="tx1"/>
                </a:solidFill>
                <a:latin typeface="Bernard MT Condensed" panose="02050806060905020404" pitchFamily="18" charset="0"/>
              </a:endParaRPr>
            </a:p>
          </p:txBody>
        </p:sp>
        <p:sp>
          <p:nvSpPr>
            <p:cNvPr id="14" name="TextBox 13">
              <a:extLst>
                <a:ext uri="{FF2B5EF4-FFF2-40B4-BE49-F238E27FC236}">
                  <a16:creationId xmlns:a16="http://schemas.microsoft.com/office/drawing/2014/main" id="{FC2C2865-24A4-BBD2-3500-A0B3795C9FCF}"/>
                </a:ext>
              </a:extLst>
            </p:cNvPr>
            <p:cNvSpPr txBox="1"/>
            <p:nvPr/>
          </p:nvSpPr>
          <p:spPr>
            <a:xfrm>
              <a:off x="2349796" y="2006817"/>
              <a:ext cx="323434" cy="461665"/>
            </a:xfrm>
            <a:prstGeom prst="rect">
              <a:avLst/>
            </a:prstGeom>
            <a:noFill/>
          </p:spPr>
          <p:txBody>
            <a:bodyPr wrap="square" rtlCol="0">
              <a:spAutoFit/>
            </a:bodyPr>
            <a:lstStyle/>
            <a:p>
              <a:r>
                <a:rPr lang="en-US" sz="2400" dirty="0">
                  <a:solidFill>
                    <a:schemeClr val="tx1"/>
                  </a:solidFill>
                  <a:latin typeface="Bernard MT Condensed" panose="02050806060905020404" pitchFamily="18" charset="0"/>
                </a:rPr>
                <a:t>3</a:t>
              </a:r>
              <a:endParaRPr lang="en-IN" sz="2400" dirty="0">
                <a:solidFill>
                  <a:schemeClr val="tx1"/>
                </a:solidFill>
                <a:latin typeface="Bernard MT Condensed" panose="02050806060905020404" pitchFamily="18" charset="0"/>
              </a:endParaRPr>
            </a:p>
          </p:txBody>
        </p:sp>
        <p:sp>
          <p:nvSpPr>
            <p:cNvPr id="15" name="TextBox 14">
              <a:extLst>
                <a:ext uri="{FF2B5EF4-FFF2-40B4-BE49-F238E27FC236}">
                  <a16:creationId xmlns:a16="http://schemas.microsoft.com/office/drawing/2014/main" id="{0AEFBADA-4DED-CEB4-1EC4-A8DADA222723}"/>
                </a:ext>
              </a:extLst>
            </p:cNvPr>
            <p:cNvSpPr txBox="1"/>
            <p:nvPr/>
          </p:nvSpPr>
          <p:spPr>
            <a:xfrm>
              <a:off x="2234613" y="2639739"/>
              <a:ext cx="333155" cy="461665"/>
            </a:xfrm>
            <a:prstGeom prst="rect">
              <a:avLst/>
            </a:prstGeom>
            <a:noFill/>
          </p:spPr>
          <p:txBody>
            <a:bodyPr wrap="square" rtlCol="0">
              <a:spAutoFit/>
            </a:bodyPr>
            <a:lstStyle/>
            <a:p>
              <a:r>
                <a:rPr lang="en-US" sz="2400" dirty="0">
                  <a:solidFill>
                    <a:schemeClr val="tx1"/>
                  </a:solidFill>
                  <a:latin typeface="Bernard MT Condensed" panose="02050806060905020404" pitchFamily="18" charset="0"/>
                </a:rPr>
                <a:t>4</a:t>
              </a:r>
              <a:endParaRPr lang="en-IN" sz="2400" dirty="0">
                <a:solidFill>
                  <a:schemeClr val="tx1"/>
                </a:solidFill>
                <a:latin typeface="Bernard MT Condensed" panose="02050806060905020404" pitchFamily="18" charset="0"/>
              </a:endParaRPr>
            </a:p>
          </p:txBody>
        </p:sp>
        <p:sp>
          <p:nvSpPr>
            <p:cNvPr id="16" name="TextBox 15">
              <a:extLst>
                <a:ext uri="{FF2B5EF4-FFF2-40B4-BE49-F238E27FC236}">
                  <a16:creationId xmlns:a16="http://schemas.microsoft.com/office/drawing/2014/main" id="{245F2354-AE8F-1864-C260-E9777A5437D2}"/>
                </a:ext>
              </a:extLst>
            </p:cNvPr>
            <p:cNvSpPr txBox="1"/>
            <p:nvPr/>
          </p:nvSpPr>
          <p:spPr>
            <a:xfrm>
              <a:off x="1920948" y="3272657"/>
              <a:ext cx="333155" cy="461665"/>
            </a:xfrm>
            <a:prstGeom prst="rect">
              <a:avLst/>
            </a:prstGeom>
            <a:noFill/>
          </p:spPr>
          <p:txBody>
            <a:bodyPr wrap="square" rtlCol="0">
              <a:spAutoFit/>
            </a:bodyPr>
            <a:lstStyle/>
            <a:p>
              <a:r>
                <a:rPr lang="en-US" sz="2400" dirty="0">
                  <a:solidFill>
                    <a:schemeClr val="tx1"/>
                  </a:solidFill>
                  <a:latin typeface="Bernard MT Condensed" panose="02050806060905020404" pitchFamily="18" charset="0"/>
                </a:rPr>
                <a:t>5</a:t>
              </a:r>
              <a:endParaRPr lang="en-IN" sz="2400" dirty="0">
                <a:solidFill>
                  <a:schemeClr val="tx1"/>
                </a:solidFill>
                <a:latin typeface="Bernard MT Condensed" panose="02050806060905020404" pitchFamily="18" charset="0"/>
              </a:endParaRPr>
            </a:p>
          </p:txBody>
        </p:sp>
      </p:grpSp>
      <p:sp>
        <p:nvSpPr>
          <p:cNvPr id="18" name="Title 17">
            <a:extLst>
              <a:ext uri="{FF2B5EF4-FFF2-40B4-BE49-F238E27FC236}">
                <a16:creationId xmlns:a16="http://schemas.microsoft.com/office/drawing/2014/main" id="{08538A62-BF32-68CA-6230-550B11BAFF0C}"/>
              </a:ext>
            </a:extLst>
          </p:cNvPr>
          <p:cNvSpPr>
            <a:spLocks noGrp="1"/>
          </p:cNvSpPr>
          <p:nvPr>
            <p:ph type="title"/>
          </p:nvPr>
        </p:nvSpPr>
        <p:spPr>
          <a:xfrm>
            <a:off x="88010" y="34121"/>
            <a:ext cx="7855840" cy="1060631"/>
          </a:xfrm>
        </p:spPr>
        <p:txBody>
          <a:bodyPr/>
          <a:lstStyle/>
          <a:p>
            <a:r>
              <a:rPr lang="en-US" dirty="0"/>
              <a:t>Algorithm for calculating water need by a crop (ET</a:t>
            </a:r>
            <a:r>
              <a:rPr lang="en-US" sz="1800" dirty="0"/>
              <a:t>c</a:t>
            </a:r>
            <a:r>
              <a:rPr lang="en-US" dirty="0"/>
              <a:t>)</a:t>
            </a:r>
            <a:endParaRPr lang="en-IN" dirty="0"/>
          </a:p>
        </p:txBody>
      </p:sp>
    </p:spTree>
    <p:extLst>
      <p:ext uri="{BB962C8B-B14F-4D97-AF65-F5344CB8AC3E}">
        <p14:creationId xmlns:p14="http://schemas.microsoft.com/office/powerpoint/2010/main" val="268813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8538A62-BF32-68CA-6230-550B11BAFF0C}"/>
              </a:ext>
            </a:extLst>
          </p:cNvPr>
          <p:cNvSpPr>
            <a:spLocks noGrp="1"/>
          </p:cNvSpPr>
          <p:nvPr>
            <p:ph type="title"/>
          </p:nvPr>
        </p:nvSpPr>
        <p:spPr>
          <a:xfrm>
            <a:off x="592096" y="597950"/>
            <a:ext cx="7704000" cy="572700"/>
          </a:xfrm>
        </p:spPr>
        <p:txBody>
          <a:bodyPr/>
          <a:lstStyle/>
          <a:p>
            <a:r>
              <a:rPr lang="en-US" dirty="0"/>
              <a:t>determination OF CROP EVAPOTRANSIPRATION(ET</a:t>
            </a:r>
            <a:r>
              <a:rPr lang="en-US" sz="1800" dirty="0"/>
              <a:t>c</a:t>
            </a:r>
            <a:r>
              <a:rPr lang="en-US" dirty="0"/>
              <a:t>)</a:t>
            </a:r>
            <a:endParaRPr lang="en-IN" dirty="0"/>
          </a:p>
        </p:txBody>
      </p:sp>
      <p:sp>
        <p:nvSpPr>
          <p:cNvPr id="3" name="TextBox 2">
            <a:extLst>
              <a:ext uri="{FF2B5EF4-FFF2-40B4-BE49-F238E27FC236}">
                <a16:creationId xmlns:a16="http://schemas.microsoft.com/office/drawing/2014/main" id="{256A57A9-007A-2B6A-B73F-027587FA4915}"/>
              </a:ext>
            </a:extLst>
          </p:cNvPr>
          <p:cNvSpPr txBox="1"/>
          <p:nvPr/>
        </p:nvSpPr>
        <p:spPr>
          <a:xfrm>
            <a:off x="682404" y="1356707"/>
            <a:ext cx="7632922" cy="5232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highlight>
                  <a:srgbClr val="FFFFFF"/>
                </a:highlight>
                <a:latin typeface="Arial" panose="020B0604020202020204" pitchFamily="34" charset="0"/>
              </a:rPr>
              <a:t>The</a:t>
            </a:r>
            <a:r>
              <a:rPr lang="en-US" b="1" i="0" dirty="0">
                <a:solidFill>
                  <a:srgbClr val="000000"/>
                </a:solidFill>
                <a:effectLst/>
                <a:highlight>
                  <a:srgbClr val="FFFFFF"/>
                </a:highlight>
                <a:latin typeface="Arial" panose="020B0604020202020204" pitchFamily="34" charset="0"/>
              </a:rPr>
              <a:t> </a:t>
            </a:r>
            <a:r>
              <a:rPr lang="en-US" b="1" dirty="0">
                <a:highlight>
                  <a:srgbClr val="FFFFFF"/>
                </a:highlight>
                <a:latin typeface="Arial" panose="020B0604020202020204" pitchFamily="34" charset="0"/>
              </a:rPr>
              <a:t>C</a:t>
            </a:r>
            <a:r>
              <a:rPr lang="en-US" b="1" i="0" dirty="0">
                <a:solidFill>
                  <a:srgbClr val="000000"/>
                </a:solidFill>
                <a:effectLst/>
                <a:highlight>
                  <a:srgbClr val="FFFFFF"/>
                </a:highlight>
                <a:latin typeface="Arial" panose="020B0604020202020204" pitchFamily="34" charset="0"/>
              </a:rPr>
              <a:t>rop water need(</a:t>
            </a:r>
            <a:r>
              <a:rPr lang="en-US" b="1" dirty="0"/>
              <a:t>ET</a:t>
            </a:r>
            <a:r>
              <a:rPr lang="en-US" sz="900" b="1" dirty="0"/>
              <a:t>c)</a:t>
            </a:r>
            <a:r>
              <a:rPr lang="en-US" b="1" i="0" dirty="0">
                <a:solidFill>
                  <a:srgbClr val="000000"/>
                </a:solidFill>
                <a:effectLst/>
                <a:highlight>
                  <a:srgbClr val="FFFFFF"/>
                </a:highlight>
                <a:latin typeface="Arial" panose="020B0604020202020204" pitchFamily="34" charset="0"/>
              </a:rPr>
              <a:t> </a:t>
            </a:r>
            <a:r>
              <a:rPr lang="en-US" i="0" dirty="0">
                <a:solidFill>
                  <a:srgbClr val="000000"/>
                </a:solidFill>
                <a:effectLst/>
                <a:highlight>
                  <a:srgbClr val="FFFFFF"/>
                </a:highlight>
                <a:latin typeface="Arial" panose="020B0604020202020204" pitchFamily="34" charset="0"/>
              </a:rPr>
              <a:t>is</a:t>
            </a:r>
            <a:r>
              <a:rPr lang="en-US" b="1" i="0" dirty="0">
                <a:solidFill>
                  <a:srgbClr val="000000"/>
                </a:solidFill>
                <a:effectLst/>
                <a:highlight>
                  <a:srgbClr val="FFFFFF"/>
                </a:highlight>
                <a:latin typeface="Arial" panose="020B0604020202020204" pitchFamily="34" charset="0"/>
              </a:rPr>
              <a:t> </a:t>
            </a:r>
            <a:r>
              <a:rPr lang="en-US" b="0" i="0" dirty="0">
                <a:solidFill>
                  <a:srgbClr val="000000"/>
                </a:solidFill>
                <a:effectLst/>
                <a:highlight>
                  <a:srgbClr val="FFFFFF"/>
                </a:highlight>
                <a:latin typeface="Arial" panose="020B0604020202020204" pitchFamily="34" charset="0"/>
              </a:rPr>
              <a:t>the amount of water needed by a certain crop to grow optimally. It can be calculated as the product of </a:t>
            </a:r>
            <a:r>
              <a:rPr lang="en-US" b="1" dirty="0"/>
              <a:t>K</a:t>
            </a:r>
            <a:r>
              <a:rPr lang="en-US" sz="900" b="1" dirty="0"/>
              <a:t>c</a:t>
            </a:r>
            <a:r>
              <a:rPr lang="en-US" b="0" i="0" dirty="0">
                <a:solidFill>
                  <a:srgbClr val="000000"/>
                </a:solidFill>
                <a:effectLst/>
                <a:highlight>
                  <a:srgbClr val="FFFFFF"/>
                </a:highlight>
                <a:latin typeface="Arial" panose="020B0604020202020204" pitchFamily="34" charset="0"/>
              </a:rPr>
              <a:t> and </a:t>
            </a:r>
            <a:r>
              <a:rPr lang="en-US" b="1" dirty="0"/>
              <a:t>ET</a:t>
            </a:r>
            <a:r>
              <a:rPr lang="en-US" sz="900" b="1" dirty="0"/>
              <a:t>0.</a:t>
            </a:r>
            <a:endParaRPr lang="en-US" b="0" i="0" dirty="0">
              <a:solidFill>
                <a:srgbClr val="000000"/>
              </a:solidFill>
              <a:effectLst/>
              <a:highlight>
                <a:srgbClr val="FFFFFF"/>
              </a:highlight>
              <a:latin typeface="Arial" panose="020B0604020202020204" pitchFamily="34" charset="0"/>
            </a:endParaRPr>
          </a:p>
        </p:txBody>
      </p:sp>
      <p:sp>
        <p:nvSpPr>
          <p:cNvPr id="4" name="TextBox 3">
            <a:extLst>
              <a:ext uri="{FF2B5EF4-FFF2-40B4-BE49-F238E27FC236}">
                <a16:creationId xmlns:a16="http://schemas.microsoft.com/office/drawing/2014/main" id="{C03AC939-F5A4-755B-2CAF-30EC00F7B9B2}"/>
              </a:ext>
            </a:extLst>
          </p:cNvPr>
          <p:cNvSpPr txBox="1"/>
          <p:nvPr/>
        </p:nvSpPr>
        <p:spPr>
          <a:xfrm>
            <a:off x="4642835" y="1948095"/>
            <a:ext cx="3316310" cy="738664"/>
          </a:xfrm>
          <a:prstGeom prst="rect">
            <a:avLst/>
          </a:prstGeom>
          <a:noFill/>
          <a:ln w="12700">
            <a:solidFill>
              <a:schemeClr val="bg2">
                <a:lumMod val="75000"/>
              </a:schemeClr>
            </a:solidFill>
          </a:ln>
        </p:spPr>
        <p:txBody>
          <a:bodyPr wrap="square" rtlCol="0">
            <a:spAutoFit/>
          </a:bodyPr>
          <a:lstStyle/>
          <a:p>
            <a:r>
              <a:rPr lang="en-IN" dirty="0"/>
              <a:t>Where,      </a:t>
            </a:r>
          </a:p>
          <a:p>
            <a:pPr lvl="2"/>
            <a:r>
              <a:rPr lang="en-US" b="1" dirty="0"/>
              <a:t>          K</a:t>
            </a:r>
            <a:r>
              <a:rPr lang="en-US" sz="900" b="1" dirty="0"/>
              <a:t>c                Crop Factor   </a:t>
            </a:r>
            <a:r>
              <a:rPr lang="en-US" b="0" i="0" dirty="0">
                <a:solidFill>
                  <a:srgbClr val="000000"/>
                </a:solidFill>
                <a:effectLst/>
                <a:highlight>
                  <a:srgbClr val="FFFFFF"/>
                </a:highlight>
                <a:latin typeface="Arial" panose="020B0604020202020204" pitchFamily="34" charset="0"/>
              </a:rPr>
              <a:t> </a:t>
            </a:r>
          </a:p>
          <a:p>
            <a:pPr lvl="2"/>
            <a:r>
              <a:rPr lang="en-US" b="1" dirty="0"/>
              <a:t>          ET</a:t>
            </a:r>
            <a:r>
              <a:rPr lang="en-US" sz="900" b="1" dirty="0"/>
              <a:t>0             Reference crop evapotranspiration                                   </a:t>
            </a:r>
            <a:endParaRPr lang="en-IN" dirty="0"/>
          </a:p>
        </p:txBody>
      </p:sp>
      <p:sp>
        <p:nvSpPr>
          <p:cNvPr id="5" name="Arrow: Right 4">
            <a:extLst>
              <a:ext uri="{FF2B5EF4-FFF2-40B4-BE49-F238E27FC236}">
                <a16:creationId xmlns:a16="http://schemas.microsoft.com/office/drawing/2014/main" id="{B97D9C70-49E5-4D68-B22B-488EB8E4908E}"/>
              </a:ext>
            </a:extLst>
          </p:cNvPr>
          <p:cNvSpPr/>
          <p:nvPr/>
        </p:nvSpPr>
        <p:spPr>
          <a:xfrm>
            <a:off x="5568331" y="2294567"/>
            <a:ext cx="178594" cy="45719"/>
          </a:xfrm>
          <a:prstGeom prst="rightArrow">
            <a:avLst/>
          </a:prstGeom>
          <a:solidFill>
            <a:schemeClr val="tx1"/>
          </a:solidFill>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0692CDEB-34DA-C8B2-8B4F-D7CC6BF968FD}"/>
              </a:ext>
            </a:extLst>
          </p:cNvPr>
          <p:cNvSpPr/>
          <p:nvPr/>
        </p:nvSpPr>
        <p:spPr>
          <a:xfrm>
            <a:off x="5616662" y="2507456"/>
            <a:ext cx="178594" cy="45719"/>
          </a:xfrm>
          <a:prstGeom prst="rightArrow">
            <a:avLst/>
          </a:prstGeom>
          <a:solidFill>
            <a:schemeClr val="tx1"/>
          </a:solidFill>
          <a:ln>
            <a:solidFill>
              <a:schemeClr val="bg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287534B-CA24-0955-9B28-9D9E8A8B03CE}"/>
              </a:ext>
            </a:extLst>
          </p:cNvPr>
          <p:cNvSpPr txBox="1"/>
          <p:nvPr/>
        </p:nvSpPr>
        <p:spPr>
          <a:xfrm>
            <a:off x="1708702" y="2103290"/>
            <a:ext cx="1757512" cy="307777"/>
          </a:xfrm>
          <a:prstGeom prst="rect">
            <a:avLst/>
          </a:prstGeom>
          <a:noFill/>
          <a:ln w="19050">
            <a:solidFill>
              <a:schemeClr val="tx1"/>
            </a:solidFill>
          </a:ln>
        </p:spPr>
        <p:txBody>
          <a:bodyPr wrap="square">
            <a:spAutoFit/>
          </a:bodyPr>
          <a:lstStyle/>
          <a:p>
            <a:r>
              <a:rPr lang="en-IN" b="0" i="0" dirty="0">
                <a:solidFill>
                  <a:srgbClr val="000000"/>
                </a:solidFill>
                <a:effectLst/>
                <a:highlight>
                  <a:srgbClr val="FFFFFF"/>
                </a:highlight>
                <a:latin typeface="Arial" panose="020B0604020202020204" pitchFamily="34" charset="0"/>
              </a:rPr>
              <a:t>ETo × Kc = ET crop</a:t>
            </a:r>
            <a:endParaRPr lang="en-IN" dirty="0"/>
          </a:p>
        </p:txBody>
      </p:sp>
      <p:sp>
        <p:nvSpPr>
          <p:cNvPr id="9" name="TextBox 8">
            <a:extLst>
              <a:ext uri="{FF2B5EF4-FFF2-40B4-BE49-F238E27FC236}">
                <a16:creationId xmlns:a16="http://schemas.microsoft.com/office/drawing/2014/main" id="{14D9CBF5-E3C2-2455-2BB0-D9D1CB3BAD25}"/>
              </a:ext>
            </a:extLst>
          </p:cNvPr>
          <p:cNvSpPr txBox="1"/>
          <p:nvPr/>
        </p:nvSpPr>
        <p:spPr>
          <a:xfrm>
            <a:off x="6882876" y="1981607"/>
            <a:ext cx="900116" cy="215444"/>
          </a:xfrm>
          <a:prstGeom prst="rect">
            <a:avLst/>
          </a:prstGeom>
          <a:noFill/>
        </p:spPr>
        <p:txBody>
          <a:bodyPr wrap="square" rtlCol="0">
            <a:spAutoFit/>
          </a:bodyPr>
          <a:lstStyle/>
          <a:p>
            <a:r>
              <a:rPr lang="en-IN" sz="800" b="1" dirty="0"/>
              <a:t>Unit: mm/day</a:t>
            </a:r>
          </a:p>
        </p:txBody>
      </p:sp>
      <p:sp>
        <p:nvSpPr>
          <p:cNvPr id="10" name="TextBox 9">
            <a:extLst>
              <a:ext uri="{FF2B5EF4-FFF2-40B4-BE49-F238E27FC236}">
                <a16:creationId xmlns:a16="http://schemas.microsoft.com/office/drawing/2014/main" id="{2C66FDB6-00A2-8AFD-B3F8-0096B93500DD}"/>
              </a:ext>
            </a:extLst>
          </p:cNvPr>
          <p:cNvSpPr txBox="1"/>
          <p:nvPr/>
        </p:nvSpPr>
        <p:spPr>
          <a:xfrm>
            <a:off x="627635" y="2740354"/>
            <a:ext cx="7632922" cy="307777"/>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highlight>
                  <a:srgbClr val="FFFFFF"/>
                </a:highlight>
                <a:latin typeface="Arial" panose="020B0604020202020204" pitchFamily="34" charset="0"/>
              </a:rPr>
              <a:t>For calculating ETo, we need the following:</a:t>
            </a:r>
          </a:p>
        </p:txBody>
      </p:sp>
      <p:pic>
        <p:nvPicPr>
          <p:cNvPr id="20" name="Picture 19">
            <a:extLst>
              <a:ext uri="{FF2B5EF4-FFF2-40B4-BE49-F238E27FC236}">
                <a16:creationId xmlns:a16="http://schemas.microsoft.com/office/drawing/2014/main" id="{9DCABDB8-7F9B-F20E-9385-FBBBA4214940}"/>
              </a:ext>
            </a:extLst>
          </p:cNvPr>
          <p:cNvPicPr>
            <a:picLocks noChangeAspect="1"/>
          </p:cNvPicPr>
          <p:nvPr/>
        </p:nvPicPr>
        <p:blipFill>
          <a:blip r:embed="rId2"/>
          <a:stretch>
            <a:fillRect/>
          </a:stretch>
        </p:blipFill>
        <p:spPr>
          <a:xfrm>
            <a:off x="2388394" y="3242091"/>
            <a:ext cx="647700" cy="647700"/>
          </a:xfrm>
          <a:prstGeom prst="rect">
            <a:avLst/>
          </a:prstGeom>
        </p:spPr>
      </p:pic>
      <p:sp>
        <p:nvSpPr>
          <p:cNvPr id="22" name="TextBox 21">
            <a:extLst>
              <a:ext uri="{FF2B5EF4-FFF2-40B4-BE49-F238E27FC236}">
                <a16:creationId xmlns:a16="http://schemas.microsoft.com/office/drawing/2014/main" id="{BCF83FA3-470B-BF3B-E707-1EF9A0962A92}"/>
              </a:ext>
            </a:extLst>
          </p:cNvPr>
          <p:cNvSpPr txBox="1"/>
          <p:nvPr/>
        </p:nvSpPr>
        <p:spPr>
          <a:xfrm>
            <a:off x="3228975" y="3398929"/>
            <a:ext cx="450056" cy="461665"/>
          </a:xfrm>
          <a:prstGeom prst="rect">
            <a:avLst/>
          </a:prstGeom>
          <a:noFill/>
        </p:spPr>
        <p:txBody>
          <a:bodyPr wrap="square" rtlCol="0">
            <a:spAutoFit/>
          </a:bodyPr>
          <a:lstStyle/>
          <a:p>
            <a:r>
              <a:rPr lang="en-IN" sz="2400" dirty="0"/>
              <a:t>+</a:t>
            </a:r>
          </a:p>
        </p:txBody>
      </p:sp>
      <p:pic>
        <p:nvPicPr>
          <p:cNvPr id="24" name="Picture 23">
            <a:extLst>
              <a:ext uri="{FF2B5EF4-FFF2-40B4-BE49-F238E27FC236}">
                <a16:creationId xmlns:a16="http://schemas.microsoft.com/office/drawing/2014/main" id="{9A10126D-2564-DEE0-3555-7496985671EF}"/>
              </a:ext>
            </a:extLst>
          </p:cNvPr>
          <p:cNvPicPr>
            <a:picLocks noChangeAspect="1"/>
          </p:cNvPicPr>
          <p:nvPr/>
        </p:nvPicPr>
        <p:blipFill>
          <a:blip r:embed="rId3"/>
          <a:stretch>
            <a:fillRect/>
          </a:stretch>
        </p:blipFill>
        <p:spPr>
          <a:xfrm>
            <a:off x="3769471" y="3356540"/>
            <a:ext cx="461665" cy="461665"/>
          </a:xfrm>
          <a:prstGeom prst="rect">
            <a:avLst/>
          </a:prstGeom>
        </p:spPr>
      </p:pic>
      <p:sp>
        <p:nvSpPr>
          <p:cNvPr id="25" name="TextBox 24">
            <a:extLst>
              <a:ext uri="{FF2B5EF4-FFF2-40B4-BE49-F238E27FC236}">
                <a16:creationId xmlns:a16="http://schemas.microsoft.com/office/drawing/2014/main" id="{A39A18A1-7E8C-5B74-A6CB-0F368AA0EE72}"/>
              </a:ext>
            </a:extLst>
          </p:cNvPr>
          <p:cNvSpPr txBox="1"/>
          <p:nvPr/>
        </p:nvSpPr>
        <p:spPr>
          <a:xfrm>
            <a:off x="2370098" y="3796773"/>
            <a:ext cx="797013" cy="215444"/>
          </a:xfrm>
          <a:prstGeom prst="rect">
            <a:avLst/>
          </a:prstGeom>
          <a:noFill/>
        </p:spPr>
        <p:txBody>
          <a:bodyPr wrap="none" rtlCol="0">
            <a:spAutoFit/>
          </a:bodyPr>
          <a:lstStyle/>
          <a:p>
            <a:r>
              <a:rPr lang="en-IN" sz="800" b="1" dirty="0"/>
              <a:t>Climate data</a:t>
            </a:r>
          </a:p>
        </p:txBody>
      </p:sp>
      <p:sp>
        <p:nvSpPr>
          <p:cNvPr id="26" name="TextBox 25">
            <a:extLst>
              <a:ext uri="{FF2B5EF4-FFF2-40B4-BE49-F238E27FC236}">
                <a16:creationId xmlns:a16="http://schemas.microsoft.com/office/drawing/2014/main" id="{D7E4861F-8600-6D8C-F783-0F99EE52A296}"/>
              </a:ext>
            </a:extLst>
          </p:cNvPr>
          <p:cNvSpPr txBox="1"/>
          <p:nvPr/>
        </p:nvSpPr>
        <p:spPr>
          <a:xfrm>
            <a:off x="3573220" y="3802108"/>
            <a:ext cx="934871" cy="338554"/>
          </a:xfrm>
          <a:prstGeom prst="rect">
            <a:avLst/>
          </a:prstGeom>
          <a:noFill/>
        </p:spPr>
        <p:txBody>
          <a:bodyPr wrap="none" rtlCol="0">
            <a:spAutoFit/>
          </a:bodyPr>
          <a:lstStyle/>
          <a:p>
            <a:r>
              <a:rPr lang="en-IN" sz="800" b="1" dirty="0"/>
              <a:t>Reference crop</a:t>
            </a:r>
            <a:br>
              <a:rPr lang="en-IN" sz="800" b="1" dirty="0"/>
            </a:br>
            <a:r>
              <a:rPr lang="en-IN" sz="800" b="1" dirty="0"/>
              <a:t>    (Grass)</a:t>
            </a:r>
          </a:p>
        </p:txBody>
      </p:sp>
      <p:sp>
        <p:nvSpPr>
          <p:cNvPr id="27" name="Arrow: Right 26">
            <a:extLst>
              <a:ext uri="{FF2B5EF4-FFF2-40B4-BE49-F238E27FC236}">
                <a16:creationId xmlns:a16="http://schemas.microsoft.com/office/drawing/2014/main" id="{57270879-A986-16F5-B8A8-4B11ADF76EC5}"/>
              </a:ext>
            </a:extLst>
          </p:cNvPr>
          <p:cNvSpPr/>
          <p:nvPr/>
        </p:nvSpPr>
        <p:spPr>
          <a:xfrm>
            <a:off x="4729163" y="3565941"/>
            <a:ext cx="642937" cy="230832"/>
          </a:xfrm>
          <a:prstGeom prst="rightArrow">
            <a:avLst/>
          </a:prstGeom>
          <a:solidFill>
            <a:schemeClr val="bg2">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a:extLst>
              <a:ext uri="{FF2B5EF4-FFF2-40B4-BE49-F238E27FC236}">
                <a16:creationId xmlns:a16="http://schemas.microsoft.com/office/drawing/2014/main" id="{FD20BDE9-D2D4-B5CD-44BA-B0DA1AE9065B}"/>
              </a:ext>
            </a:extLst>
          </p:cNvPr>
          <p:cNvPicPr>
            <a:picLocks noChangeAspect="1"/>
          </p:cNvPicPr>
          <p:nvPr/>
        </p:nvPicPr>
        <p:blipFill>
          <a:blip r:embed="rId4"/>
          <a:stretch>
            <a:fillRect/>
          </a:stretch>
        </p:blipFill>
        <p:spPr>
          <a:xfrm>
            <a:off x="5568331" y="3043488"/>
            <a:ext cx="1003919" cy="1003919"/>
          </a:xfrm>
          <a:prstGeom prst="rect">
            <a:avLst/>
          </a:prstGeom>
        </p:spPr>
      </p:pic>
      <p:sp>
        <p:nvSpPr>
          <p:cNvPr id="35" name="TextBox 34">
            <a:extLst>
              <a:ext uri="{FF2B5EF4-FFF2-40B4-BE49-F238E27FC236}">
                <a16:creationId xmlns:a16="http://schemas.microsoft.com/office/drawing/2014/main" id="{F1ED8673-C6E2-A99F-3352-FE223E3401DF}"/>
              </a:ext>
            </a:extLst>
          </p:cNvPr>
          <p:cNvSpPr txBox="1"/>
          <p:nvPr/>
        </p:nvSpPr>
        <p:spPr>
          <a:xfrm>
            <a:off x="5823851" y="3813922"/>
            <a:ext cx="521494" cy="307777"/>
          </a:xfrm>
          <a:prstGeom prst="rect">
            <a:avLst/>
          </a:prstGeom>
          <a:noFill/>
        </p:spPr>
        <p:txBody>
          <a:bodyPr wrap="square" rtlCol="0">
            <a:spAutoFit/>
          </a:bodyPr>
          <a:lstStyle/>
          <a:p>
            <a:r>
              <a:rPr lang="en-US" b="1" dirty="0">
                <a:solidFill>
                  <a:srgbClr val="FF9933"/>
                </a:solidFill>
                <a:latin typeface="Centaur" panose="02030504050205020304" pitchFamily="18" charset="0"/>
              </a:rPr>
              <a:t> ET</a:t>
            </a:r>
            <a:r>
              <a:rPr lang="en-US" sz="900" b="1" dirty="0">
                <a:solidFill>
                  <a:srgbClr val="FF9933"/>
                </a:solidFill>
                <a:latin typeface="Centaur" panose="02030504050205020304" pitchFamily="18" charset="0"/>
              </a:rPr>
              <a:t>0 </a:t>
            </a:r>
            <a:endParaRPr lang="en-IN" dirty="0">
              <a:solidFill>
                <a:srgbClr val="FF9933"/>
              </a:solidFill>
              <a:latin typeface="Centaur" panose="02030504050205020304" pitchFamily="18" charset="0"/>
            </a:endParaRPr>
          </a:p>
        </p:txBody>
      </p:sp>
      <p:sp>
        <p:nvSpPr>
          <p:cNvPr id="37" name="TextBox 36">
            <a:extLst>
              <a:ext uri="{FF2B5EF4-FFF2-40B4-BE49-F238E27FC236}">
                <a16:creationId xmlns:a16="http://schemas.microsoft.com/office/drawing/2014/main" id="{7FDAF55F-3A4B-792D-7AA9-95D79B2ADCB6}"/>
              </a:ext>
            </a:extLst>
          </p:cNvPr>
          <p:cNvSpPr txBox="1"/>
          <p:nvPr/>
        </p:nvSpPr>
        <p:spPr>
          <a:xfrm>
            <a:off x="5795256" y="4125592"/>
            <a:ext cx="1003919" cy="215444"/>
          </a:xfrm>
          <a:prstGeom prst="rect">
            <a:avLst/>
          </a:prstGeom>
          <a:noFill/>
        </p:spPr>
        <p:txBody>
          <a:bodyPr wrap="square">
            <a:spAutoFit/>
          </a:bodyPr>
          <a:lstStyle/>
          <a:p>
            <a:r>
              <a:rPr lang="en-IN" sz="800" b="1" dirty="0"/>
              <a:t>(mm/day)</a:t>
            </a:r>
            <a:endParaRPr lang="en-IN" sz="800" dirty="0"/>
          </a:p>
        </p:txBody>
      </p:sp>
    </p:spTree>
    <p:extLst>
      <p:ext uri="{BB962C8B-B14F-4D97-AF65-F5344CB8AC3E}">
        <p14:creationId xmlns:p14="http://schemas.microsoft.com/office/powerpoint/2010/main" val="11011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D415-293E-C40F-B388-379F852788FE}"/>
              </a:ext>
            </a:extLst>
          </p:cNvPr>
          <p:cNvSpPr>
            <a:spLocks noGrp="1"/>
          </p:cNvSpPr>
          <p:nvPr>
            <p:ph type="title"/>
          </p:nvPr>
        </p:nvSpPr>
        <p:spPr>
          <a:xfrm>
            <a:off x="380787" y="210534"/>
            <a:ext cx="7704000" cy="572700"/>
          </a:xfrm>
        </p:spPr>
        <p:txBody>
          <a:bodyPr/>
          <a:lstStyle/>
          <a:p>
            <a:r>
              <a:rPr lang="en-IN" dirty="0"/>
              <a:t>Calculation of </a:t>
            </a:r>
            <a:r>
              <a:rPr lang="en-US" dirty="0"/>
              <a:t>ET</a:t>
            </a:r>
            <a:r>
              <a:rPr lang="en-US" sz="1800" dirty="0"/>
              <a:t>0</a:t>
            </a:r>
            <a:r>
              <a:rPr lang="en-IN" dirty="0"/>
              <a:t> using Penman-Monteith equation </a:t>
            </a:r>
          </a:p>
        </p:txBody>
      </p:sp>
      <p:sp>
        <p:nvSpPr>
          <p:cNvPr id="4" name="TextBox 3">
            <a:extLst>
              <a:ext uri="{FF2B5EF4-FFF2-40B4-BE49-F238E27FC236}">
                <a16:creationId xmlns:a16="http://schemas.microsoft.com/office/drawing/2014/main" id="{BCC253D4-F3DC-C963-E6E2-9F19CF30E3E3}"/>
              </a:ext>
            </a:extLst>
          </p:cNvPr>
          <p:cNvSpPr txBox="1"/>
          <p:nvPr/>
        </p:nvSpPr>
        <p:spPr>
          <a:xfrm>
            <a:off x="899238" y="1865845"/>
            <a:ext cx="7345524" cy="307777"/>
          </a:xfrm>
          <a:prstGeom prst="rect">
            <a:avLst/>
          </a:prstGeom>
          <a:noFill/>
          <a:ln w="19050">
            <a:solidFill>
              <a:schemeClr val="tx1"/>
            </a:solidFill>
          </a:ln>
        </p:spPr>
        <p:txBody>
          <a:bodyPr wrap="square">
            <a:spAutoFit/>
          </a:bodyPr>
          <a:lstStyle/>
          <a:p>
            <a:r>
              <a:rPr lang="en-IN" dirty="0"/>
              <a:t>PET = (0.408 * ∆ * (Rn - G) + γ * (900 / (T + 273)) * U * (</a:t>
            </a:r>
            <a:r>
              <a:rPr lang="en-IN" dirty="0" err="1"/>
              <a:t>e_s</a:t>
            </a:r>
            <a:r>
              <a:rPr lang="en-IN" dirty="0"/>
              <a:t> - </a:t>
            </a:r>
            <a:r>
              <a:rPr lang="en-IN" dirty="0" err="1"/>
              <a:t>e_a</a:t>
            </a:r>
            <a:r>
              <a:rPr lang="en-IN" dirty="0"/>
              <a:t>)) / (∆ + γ * (1 + 0.34 * U))</a:t>
            </a:r>
          </a:p>
        </p:txBody>
      </p:sp>
      <p:sp>
        <p:nvSpPr>
          <p:cNvPr id="5" name="TextBox 4">
            <a:extLst>
              <a:ext uri="{FF2B5EF4-FFF2-40B4-BE49-F238E27FC236}">
                <a16:creationId xmlns:a16="http://schemas.microsoft.com/office/drawing/2014/main" id="{530685AD-F3AD-C7BC-FA2F-5D09685BB9B9}"/>
              </a:ext>
            </a:extLst>
          </p:cNvPr>
          <p:cNvSpPr txBox="1"/>
          <p:nvPr/>
        </p:nvSpPr>
        <p:spPr>
          <a:xfrm>
            <a:off x="479322" y="1469074"/>
            <a:ext cx="1504335" cy="338554"/>
          </a:xfrm>
          <a:prstGeom prst="rect">
            <a:avLst/>
          </a:prstGeom>
          <a:noFill/>
        </p:spPr>
        <p:txBody>
          <a:bodyPr wrap="square" rtlCol="0">
            <a:spAutoFit/>
          </a:bodyPr>
          <a:lstStyle/>
          <a:p>
            <a:r>
              <a:rPr lang="en-IN" sz="1600" b="1" dirty="0"/>
              <a:t>Formula:</a:t>
            </a:r>
          </a:p>
        </p:txBody>
      </p:sp>
      <p:sp>
        <p:nvSpPr>
          <p:cNvPr id="7" name="TextBox 6">
            <a:extLst>
              <a:ext uri="{FF2B5EF4-FFF2-40B4-BE49-F238E27FC236}">
                <a16:creationId xmlns:a16="http://schemas.microsoft.com/office/drawing/2014/main" id="{D76F0CFD-E80F-CB0B-5C3A-8A7B2BC5D5D3}"/>
              </a:ext>
            </a:extLst>
          </p:cNvPr>
          <p:cNvSpPr txBox="1"/>
          <p:nvPr/>
        </p:nvSpPr>
        <p:spPr>
          <a:xfrm>
            <a:off x="479322" y="2661964"/>
            <a:ext cx="5322324" cy="1754326"/>
          </a:xfrm>
          <a:prstGeom prst="rect">
            <a:avLst/>
          </a:prstGeom>
          <a:noFill/>
        </p:spPr>
        <p:txBody>
          <a:bodyPr wrap="square">
            <a:spAutoFit/>
          </a:bodyPr>
          <a:lstStyle/>
          <a:p>
            <a:r>
              <a:rPr lang="en-IN" sz="1200" dirty="0">
                <a:latin typeface="Open Sans" panose="020B0606030504020204" pitchFamily="34" charset="0"/>
                <a:ea typeface="Open Sans" panose="020B0606030504020204" pitchFamily="34" charset="0"/>
                <a:cs typeface="Open Sans" panose="020B0606030504020204" pitchFamily="34" charset="0"/>
              </a:rPr>
              <a:t>PET  =  Potential Evapotranspiration (mm/day)</a:t>
            </a:r>
          </a:p>
          <a:p>
            <a:r>
              <a:rPr lang="en-IN" sz="1200" dirty="0">
                <a:latin typeface="Open Sans" panose="020B0606030504020204" pitchFamily="34" charset="0"/>
                <a:ea typeface="Open Sans" panose="020B0606030504020204" pitchFamily="34" charset="0"/>
                <a:cs typeface="Open Sans" panose="020B0606030504020204" pitchFamily="34" charset="0"/>
              </a:rPr>
              <a:t>∆  =  Slope of the vapor pressure curve (kPa/°C)</a:t>
            </a:r>
          </a:p>
          <a:p>
            <a:r>
              <a:rPr lang="en-IN" sz="1200" dirty="0">
                <a:latin typeface="Open Sans" panose="020B0606030504020204" pitchFamily="34" charset="0"/>
                <a:ea typeface="Open Sans" panose="020B0606030504020204" pitchFamily="34" charset="0"/>
                <a:cs typeface="Open Sans" panose="020B0606030504020204" pitchFamily="34" charset="0"/>
              </a:rPr>
              <a:t>Rn  =  Net radiation at the crop surface (MJ/m²/day)</a:t>
            </a:r>
          </a:p>
          <a:p>
            <a:r>
              <a:rPr lang="en-IN" sz="1200" dirty="0">
                <a:latin typeface="Open Sans" panose="020B0606030504020204" pitchFamily="34" charset="0"/>
                <a:ea typeface="Open Sans" panose="020B0606030504020204" pitchFamily="34" charset="0"/>
                <a:cs typeface="Open Sans" panose="020B0606030504020204" pitchFamily="34" charset="0"/>
              </a:rPr>
              <a:t>G  =  Soil heat flux density (MJ/m²/day)</a:t>
            </a:r>
          </a:p>
          <a:p>
            <a:r>
              <a:rPr lang="en-IN" sz="1200" dirty="0">
                <a:latin typeface="Open Sans" panose="020B0606030504020204" pitchFamily="34" charset="0"/>
                <a:ea typeface="Open Sans" panose="020B0606030504020204" pitchFamily="34" charset="0"/>
                <a:cs typeface="Open Sans" panose="020B0606030504020204" pitchFamily="34" charset="0"/>
              </a:rPr>
              <a:t>γ  =  Psychrometric constant (kPa/°C)</a:t>
            </a:r>
          </a:p>
          <a:p>
            <a:r>
              <a:rPr lang="en-IN" sz="1200" dirty="0">
                <a:latin typeface="Open Sans" panose="020B0606030504020204" pitchFamily="34" charset="0"/>
                <a:ea typeface="Open Sans" panose="020B0606030504020204" pitchFamily="34" charset="0"/>
                <a:cs typeface="Open Sans" panose="020B0606030504020204" pitchFamily="34" charset="0"/>
              </a:rPr>
              <a:t>T  =  Mean daily air temperature at 2 meters height (°C)</a:t>
            </a:r>
          </a:p>
          <a:p>
            <a:r>
              <a:rPr lang="en-IN" sz="1200" dirty="0">
                <a:latin typeface="Open Sans" panose="020B0606030504020204" pitchFamily="34" charset="0"/>
                <a:ea typeface="Open Sans" panose="020B0606030504020204" pitchFamily="34" charset="0"/>
                <a:cs typeface="Open Sans" panose="020B0606030504020204" pitchFamily="34" charset="0"/>
              </a:rPr>
              <a:t>U  =  Wind speed at 2 meters height (m/s)</a:t>
            </a:r>
          </a:p>
          <a:p>
            <a:r>
              <a:rPr lang="en-IN" sz="1200" dirty="0" err="1">
                <a:latin typeface="Open Sans" panose="020B0606030504020204" pitchFamily="34" charset="0"/>
                <a:ea typeface="Open Sans" panose="020B0606030504020204" pitchFamily="34" charset="0"/>
                <a:cs typeface="Open Sans" panose="020B0606030504020204" pitchFamily="34" charset="0"/>
              </a:rPr>
              <a:t>e_s</a:t>
            </a:r>
            <a:r>
              <a:rPr lang="en-IN" sz="1200" dirty="0">
                <a:latin typeface="Open Sans" panose="020B0606030504020204" pitchFamily="34" charset="0"/>
                <a:ea typeface="Open Sans" panose="020B0606030504020204" pitchFamily="34" charset="0"/>
                <a:cs typeface="Open Sans" panose="020B0606030504020204" pitchFamily="34" charset="0"/>
              </a:rPr>
              <a:t>  =  Saturation vapor pressure (kPa)</a:t>
            </a:r>
          </a:p>
          <a:p>
            <a:r>
              <a:rPr lang="en-IN" sz="1200" dirty="0" err="1">
                <a:latin typeface="Open Sans" panose="020B0606030504020204" pitchFamily="34" charset="0"/>
                <a:ea typeface="Open Sans" panose="020B0606030504020204" pitchFamily="34" charset="0"/>
                <a:cs typeface="Open Sans" panose="020B0606030504020204" pitchFamily="34" charset="0"/>
              </a:rPr>
              <a:t>e_a</a:t>
            </a:r>
            <a:r>
              <a:rPr lang="en-IN" sz="1200" dirty="0">
                <a:latin typeface="Open Sans" panose="020B0606030504020204" pitchFamily="34" charset="0"/>
                <a:ea typeface="Open Sans" panose="020B0606030504020204" pitchFamily="34" charset="0"/>
                <a:cs typeface="Open Sans" panose="020B0606030504020204" pitchFamily="34" charset="0"/>
              </a:rPr>
              <a:t>  =  Actual vapor pressure (kPa)</a:t>
            </a:r>
          </a:p>
        </p:txBody>
      </p:sp>
      <p:sp>
        <p:nvSpPr>
          <p:cNvPr id="9" name="TextBox 8">
            <a:extLst>
              <a:ext uri="{FF2B5EF4-FFF2-40B4-BE49-F238E27FC236}">
                <a16:creationId xmlns:a16="http://schemas.microsoft.com/office/drawing/2014/main" id="{6FCE4781-29D3-7380-2D21-63FAFFA880E4}"/>
              </a:ext>
            </a:extLst>
          </p:cNvPr>
          <p:cNvSpPr txBox="1"/>
          <p:nvPr/>
        </p:nvSpPr>
        <p:spPr>
          <a:xfrm>
            <a:off x="388161" y="2417861"/>
            <a:ext cx="5342602" cy="276999"/>
          </a:xfrm>
          <a:prstGeom prst="rect">
            <a:avLst/>
          </a:prstGeom>
          <a:noFill/>
        </p:spPr>
        <p:txBody>
          <a:bodyPr wrap="square">
            <a:spAutoFit/>
          </a:bodyPr>
          <a:lstStyle/>
          <a:p>
            <a:r>
              <a:rPr lang="en-IN" sz="1200" dirty="0"/>
              <a:t>Where,</a:t>
            </a:r>
          </a:p>
        </p:txBody>
      </p:sp>
      <p:pic>
        <p:nvPicPr>
          <p:cNvPr id="11" name="Picture 10">
            <a:extLst>
              <a:ext uri="{FF2B5EF4-FFF2-40B4-BE49-F238E27FC236}">
                <a16:creationId xmlns:a16="http://schemas.microsoft.com/office/drawing/2014/main" id="{357D7993-251F-3935-7971-35A00E4B6988}"/>
              </a:ext>
            </a:extLst>
          </p:cNvPr>
          <p:cNvPicPr>
            <a:picLocks noChangeAspect="1"/>
          </p:cNvPicPr>
          <p:nvPr/>
        </p:nvPicPr>
        <p:blipFill>
          <a:blip r:embed="rId2"/>
          <a:stretch>
            <a:fillRect/>
          </a:stretch>
        </p:blipFill>
        <p:spPr>
          <a:xfrm>
            <a:off x="5086659" y="2508891"/>
            <a:ext cx="2314341" cy="2060472"/>
          </a:xfrm>
          <a:prstGeom prst="rect">
            <a:avLst/>
          </a:prstGeom>
        </p:spPr>
      </p:pic>
    </p:spTree>
    <p:extLst>
      <p:ext uri="{BB962C8B-B14F-4D97-AF65-F5344CB8AC3E}">
        <p14:creationId xmlns:p14="http://schemas.microsoft.com/office/powerpoint/2010/main" val="358922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CEB1-3539-3338-57BA-8F02E1EA94FC}"/>
              </a:ext>
            </a:extLst>
          </p:cNvPr>
          <p:cNvSpPr>
            <a:spLocks noGrp="1"/>
          </p:cNvSpPr>
          <p:nvPr>
            <p:ph type="title"/>
          </p:nvPr>
        </p:nvSpPr>
        <p:spPr>
          <a:xfrm>
            <a:off x="350047" y="363577"/>
            <a:ext cx="7704000" cy="572700"/>
          </a:xfrm>
        </p:spPr>
        <p:txBody>
          <a:bodyPr/>
          <a:lstStyle/>
          <a:p>
            <a:r>
              <a:rPr lang="en-IN" dirty="0"/>
              <a:t>Fetching weather data</a:t>
            </a:r>
          </a:p>
        </p:txBody>
      </p:sp>
      <p:pic>
        <p:nvPicPr>
          <p:cNvPr id="4" name="Picture 3">
            <a:extLst>
              <a:ext uri="{FF2B5EF4-FFF2-40B4-BE49-F238E27FC236}">
                <a16:creationId xmlns:a16="http://schemas.microsoft.com/office/drawing/2014/main" id="{2417B187-30D8-A44C-35F1-67FDA8F78204}"/>
              </a:ext>
            </a:extLst>
          </p:cNvPr>
          <p:cNvPicPr>
            <a:picLocks noChangeAspect="1"/>
          </p:cNvPicPr>
          <p:nvPr/>
        </p:nvPicPr>
        <p:blipFill>
          <a:blip r:embed="rId2"/>
          <a:stretch>
            <a:fillRect/>
          </a:stretch>
        </p:blipFill>
        <p:spPr>
          <a:xfrm>
            <a:off x="3157543" y="1206091"/>
            <a:ext cx="1226732" cy="515550"/>
          </a:xfrm>
          <a:prstGeom prst="rect">
            <a:avLst/>
          </a:prstGeom>
        </p:spPr>
      </p:pic>
      <p:sp>
        <p:nvSpPr>
          <p:cNvPr id="5" name="Arrow: Down 4">
            <a:extLst>
              <a:ext uri="{FF2B5EF4-FFF2-40B4-BE49-F238E27FC236}">
                <a16:creationId xmlns:a16="http://schemas.microsoft.com/office/drawing/2014/main" id="{30EC1D34-2D21-7A60-E3F5-CA754A7CC276}"/>
              </a:ext>
            </a:extLst>
          </p:cNvPr>
          <p:cNvSpPr/>
          <p:nvPr/>
        </p:nvSpPr>
        <p:spPr>
          <a:xfrm rot="16200000">
            <a:off x="4566273" y="1252991"/>
            <a:ext cx="78573" cy="4425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003C9CE-36EA-E802-5A96-DE31AA09C7D5}"/>
              </a:ext>
            </a:extLst>
          </p:cNvPr>
          <p:cNvSpPr txBox="1"/>
          <p:nvPr/>
        </p:nvSpPr>
        <p:spPr>
          <a:xfrm>
            <a:off x="2373239" y="1282897"/>
            <a:ext cx="510787" cy="215444"/>
          </a:xfrm>
          <a:prstGeom prst="rect">
            <a:avLst/>
          </a:prstGeom>
          <a:noFill/>
        </p:spPr>
        <p:txBody>
          <a:bodyPr wrap="square" rtlCol="0">
            <a:spAutoFit/>
          </a:bodyPr>
          <a:lstStyle/>
          <a:p>
            <a:r>
              <a:rPr lang="en-IN" sz="800" b="1" dirty="0"/>
              <a:t>API</a:t>
            </a:r>
            <a:endParaRPr lang="en-IN" b="1" dirty="0"/>
          </a:p>
        </p:txBody>
      </p:sp>
      <p:pic>
        <p:nvPicPr>
          <p:cNvPr id="10" name="Picture 9">
            <a:extLst>
              <a:ext uri="{FF2B5EF4-FFF2-40B4-BE49-F238E27FC236}">
                <a16:creationId xmlns:a16="http://schemas.microsoft.com/office/drawing/2014/main" id="{C9FFD5C7-7D4B-2242-618D-6195D877E197}"/>
              </a:ext>
            </a:extLst>
          </p:cNvPr>
          <p:cNvPicPr>
            <a:picLocks noChangeAspect="1"/>
          </p:cNvPicPr>
          <p:nvPr/>
        </p:nvPicPr>
        <p:blipFill>
          <a:blip r:embed="rId3"/>
          <a:stretch>
            <a:fillRect/>
          </a:stretch>
        </p:blipFill>
        <p:spPr>
          <a:xfrm>
            <a:off x="1340644" y="1296524"/>
            <a:ext cx="359569" cy="359569"/>
          </a:xfrm>
          <a:prstGeom prst="rect">
            <a:avLst/>
          </a:prstGeom>
        </p:spPr>
      </p:pic>
      <p:sp>
        <p:nvSpPr>
          <p:cNvPr id="11" name="TextBox 10">
            <a:extLst>
              <a:ext uri="{FF2B5EF4-FFF2-40B4-BE49-F238E27FC236}">
                <a16:creationId xmlns:a16="http://schemas.microsoft.com/office/drawing/2014/main" id="{D3892C28-2785-C539-9C44-86639E183A50}"/>
              </a:ext>
            </a:extLst>
          </p:cNvPr>
          <p:cNvSpPr txBox="1"/>
          <p:nvPr/>
        </p:nvSpPr>
        <p:spPr>
          <a:xfrm>
            <a:off x="769478" y="1682385"/>
            <a:ext cx="1675036" cy="261610"/>
          </a:xfrm>
          <a:prstGeom prst="rect">
            <a:avLst/>
          </a:prstGeom>
          <a:noFill/>
        </p:spPr>
        <p:txBody>
          <a:bodyPr wrap="square" rtlCol="0">
            <a:spAutoFit/>
          </a:bodyPr>
          <a:lstStyle/>
          <a:p>
            <a:r>
              <a:rPr lang="en-IN" sz="1100" b="1" dirty="0"/>
              <a:t>Latitude &amp; Longitude</a:t>
            </a:r>
          </a:p>
        </p:txBody>
      </p:sp>
      <p:sp>
        <p:nvSpPr>
          <p:cNvPr id="12" name="Arrow: Down 11">
            <a:extLst>
              <a:ext uri="{FF2B5EF4-FFF2-40B4-BE49-F238E27FC236}">
                <a16:creationId xmlns:a16="http://schemas.microsoft.com/office/drawing/2014/main" id="{45B2748F-6DB0-8A07-071D-D9BEC08D9364}"/>
              </a:ext>
            </a:extLst>
          </p:cNvPr>
          <p:cNvSpPr/>
          <p:nvPr/>
        </p:nvSpPr>
        <p:spPr>
          <a:xfrm rot="16200000">
            <a:off x="2423082" y="894314"/>
            <a:ext cx="104453" cy="11930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515A7465-C2D3-3ADC-1066-FF850087C05D}"/>
              </a:ext>
            </a:extLst>
          </p:cNvPr>
          <p:cNvPicPr>
            <a:picLocks noChangeAspect="1"/>
          </p:cNvPicPr>
          <p:nvPr/>
        </p:nvPicPr>
        <p:blipFill>
          <a:blip r:embed="rId4"/>
          <a:stretch>
            <a:fillRect/>
          </a:stretch>
        </p:blipFill>
        <p:spPr>
          <a:xfrm>
            <a:off x="2444514" y="1127895"/>
            <a:ext cx="198407" cy="198407"/>
          </a:xfrm>
          <a:prstGeom prst="rect">
            <a:avLst/>
          </a:prstGeom>
        </p:spPr>
      </p:pic>
      <p:sp>
        <p:nvSpPr>
          <p:cNvPr id="14" name="TextBox 13">
            <a:extLst>
              <a:ext uri="{FF2B5EF4-FFF2-40B4-BE49-F238E27FC236}">
                <a16:creationId xmlns:a16="http://schemas.microsoft.com/office/drawing/2014/main" id="{DD88A2DA-0F86-1298-B5F3-44B6F59FE23E}"/>
              </a:ext>
            </a:extLst>
          </p:cNvPr>
          <p:cNvSpPr txBox="1"/>
          <p:nvPr/>
        </p:nvSpPr>
        <p:spPr>
          <a:xfrm>
            <a:off x="4970952" y="1201880"/>
            <a:ext cx="2208517" cy="707886"/>
          </a:xfrm>
          <a:prstGeom prst="rect">
            <a:avLst/>
          </a:prstGeom>
          <a:noFill/>
          <a:ln>
            <a:solidFill>
              <a:schemeClr val="bg2">
                <a:lumMod val="50000"/>
              </a:schemeClr>
            </a:solidFill>
          </a:ln>
        </p:spPr>
        <p:txBody>
          <a:bodyPr wrap="square" rtlCol="0">
            <a:spAutoFit/>
          </a:bodyPr>
          <a:lstStyle/>
          <a:p>
            <a:pPr marL="285750" indent="-285750">
              <a:buFont typeface="Wingdings" panose="05000000000000000000" pitchFamily="2" charset="2"/>
              <a:buChar char="§"/>
            </a:pPr>
            <a:r>
              <a:rPr lang="en-US" sz="1000" b="1" dirty="0"/>
              <a:t>Temperature(T)</a:t>
            </a:r>
          </a:p>
          <a:p>
            <a:pPr marL="285750" indent="-285750">
              <a:buFont typeface="Wingdings" panose="05000000000000000000" pitchFamily="2" charset="2"/>
              <a:buChar char="§"/>
            </a:pPr>
            <a:r>
              <a:rPr lang="en-US" sz="1000" b="1" dirty="0"/>
              <a:t>Wind speed(U)</a:t>
            </a:r>
          </a:p>
          <a:p>
            <a:pPr marL="285750" indent="-285750">
              <a:buFont typeface="Wingdings" panose="05000000000000000000" pitchFamily="2" charset="2"/>
              <a:buChar char="§"/>
            </a:pPr>
            <a:r>
              <a:rPr lang="en-US" sz="1000" b="1" dirty="0"/>
              <a:t>Relative humidity(RH)</a:t>
            </a:r>
          </a:p>
          <a:p>
            <a:pPr marL="285750" indent="-285750">
              <a:buFont typeface="Wingdings" panose="05000000000000000000" pitchFamily="2" charset="2"/>
              <a:buChar char="§"/>
            </a:pPr>
            <a:r>
              <a:rPr lang="en-US" sz="1000" b="1" dirty="0"/>
              <a:t>Atmospheric Pressure</a:t>
            </a:r>
            <a:endParaRPr lang="en-IN" sz="1000" b="1" dirty="0"/>
          </a:p>
        </p:txBody>
      </p:sp>
      <p:sp>
        <p:nvSpPr>
          <p:cNvPr id="19" name="TextBox 18">
            <a:extLst>
              <a:ext uri="{FF2B5EF4-FFF2-40B4-BE49-F238E27FC236}">
                <a16:creationId xmlns:a16="http://schemas.microsoft.com/office/drawing/2014/main" id="{CCE58C13-F866-3DA3-1F70-C182F04C9121}"/>
              </a:ext>
            </a:extLst>
          </p:cNvPr>
          <p:cNvSpPr txBox="1"/>
          <p:nvPr/>
        </p:nvSpPr>
        <p:spPr>
          <a:xfrm>
            <a:off x="420384" y="2270815"/>
            <a:ext cx="6829422" cy="261610"/>
          </a:xfrm>
          <a:prstGeom prst="rect">
            <a:avLst/>
          </a:prstGeom>
          <a:noFill/>
        </p:spPr>
        <p:txBody>
          <a:bodyPr wrap="square" rtlCol="0">
            <a:spAutoFit/>
          </a:bodyPr>
          <a:lstStyle/>
          <a:p>
            <a:r>
              <a:rPr lang="en-US" sz="1100" b="1" dirty="0"/>
              <a:t>Magnus Formula to find slope of vapor pressure curve(δ) and saturation vapor pressure(</a:t>
            </a:r>
            <a:r>
              <a:rPr lang="en-US" sz="1100" b="1" dirty="0" err="1"/>
              <a:t>e_s</a:t>
            </a:r>
            <a:r>
              <a:rPr lang="en-US" sz="1100" b="1" dirty="0"/>
              <a:t>):</a:t>
            </a:r>
            <a:endParaRPr lang="en-IN" sz="1100" b="1" dirty="0"/>
          </a:p>
        </p:txBody>
      </p:sp>
      <p:pic>
        <p:nvPicPr>
          <p:cNvPr id="21" name="Picture 20">
            <a:extLst>
              <a:ext uri="{FF2B5EF4-FFF2-40B4-BE49-F238E27FC236}">
                <a16:creationId xmlns:a16="http://schemas.microsoft.com/office/drawing/2014/main" id="{30B9DA72-02F2-5A21-D4FC-59AD0D4AE60C}"/>
              </a:ext>
            </a:extLst>
          </p:cNvPr>
          <p:cNvPicPr>
            <a:picLocks noChangeAspect="1"/>
          </p:cNvPicPr>
          <p:nvPr/>
        </p:nvPicPr>
        <p:blipFill>
          <a:blip r:embed="rId5"/>
          <a:stretch>
            <a:fillRect/>
          </a:stretch>
        </p:blipFill>
        <p:spPr>
          <a:xfrm>
            <a:off x="1340644" y="2660840"/>
            <a:ext cx="2441646" cy="486591"/>
          </a:xfrm>
          <a:prstGeom prst="rect">
            <a:avLst/>
          </a:prstGeom>
          <a:ln>
            <a:solidFill>
              <a:schemeClr val="tx1"/>
            </a:solidFill>
          </a:ln>
        </p:spPr>
      </p:pic>
      <p:pic>
        <p:nvPicPr>
          <p:cNvPr id="23" name="Picture 22">
            <a:extLst>
              <a:ext uri="{FF2B5EF4-FFF2-40B4-BE49-F238E27FC236}">
                <a16:creationId xmlns:a16="http://schemas.microsoft.com/office/drawing/2014/main" id="{FBDFD939-4B41-4E17-F76E-30BC1ABCBC6B}"/>
              </a:ext>
            </a:extLst>
          </p:cNvPr>
          <p:cNvPicPr>
            <a:picLocks noChangeAspect="1"/>
          </p:cNvPicPr>
          <p:nvPr/>
        </p:nvPicPr>
        <p:blipFill>
          <a:blip r:embed="rId6"/>
          <a:stretch>
            <a:fillRect/>
          </a:stretch>
        </p:blipFill>
        <p:spPr>
          <a:xfrm>
            <a:off x="4308013" y="2720862"/>
            <a:ext cx="2107398" cy="365061"/>
          </a:xfrm>
          <a:prstGeom prst="rect">
            <a:avLst/>
          </a:prstGeom>
          <a:ln>
            <a:solidFill>
              <a:schemeClr val="tx1"/>
            </a:solidFill>
          </a:ln>
        </p:spPr>
      </p:pic>
      <p:pic>
        <p:nvPicPr>
          <p:cNvPr id="25" name="Picture 24">
            <a:extLst>
              <a:ext uri="{FF2B5EF4-FFF2-40B4-BE49-F238E27FC236}">
                <a16:creationId xmlns:a16="http://schemas.microsoft.com/office/drawing/2014/main" id="{5B7C2A43-1791-5FDE-209C-9AD93FDAF1F7}"/>
              </a:ext>
            </a:extLst>
          </p:cNvPr>
          <p:cNvPicPr>
            <a:picLocks noChangeAspect="1"/>
          </p:cNvPicPr>
          <p:nvPr/>
        </p:nvPicPr>
        <p:blipFill>
          <a:blip r:embed="rId7"/>
          <a:stretch>
            <a:fillRect/>
          </a:stretch>
        </p:blipFill>
        <p:spPr>
          <a:xfrm>
            <a:off x="1520428" y="3841984"/>
            <a:ext cx="1505167" cy="396570"/>
          </a:xfrm>
          <a:prstGeom prst="rect">
            <a:avLst/>
          </a:prstGeom>
          <a:ln>
            <a:solidFill>
              <a:schemeClr val="tx1"/>
            </a:solidFill>
          </a:ln>
        </p:spPr>
      </p:pic>
      <p:sp>
        <p:nvSpPr>
          <p:cNvPr id="26" name="TextBox 25">
            <a:extLst>
              <a:ext uri="{FF2B5EF4-FFF2-40B4-BE49-F238E27FC236}">
                <a16:creationId xmlns:a16="http://schemas.microsoft.com/office/drawing/2014/main" id="{3586907D-7CBF-46F5-FAC4-3DE32AA9C317}"/>
              </a:ext>
            </a:extLst>
          </p:cNvPr>
          <p:cNvSpPr txBox="1"/>
          <p:nvPr/>
        </p:nvSpPr>
        <p:spPr>
          <a:xfrm>
            <a:off x="420384" y="3335868"/>
            <a:ext cx="6829422" cy="261610"/>
          </a:xfrm>
          <a:prstGeom prst="rect">
            <a:avLst/>
          </a:prstGeom>
          <a:noFill/>
        </p:spPr>
        <p:txBody>
          <a:bodyPr wrap="square" rtlCol="0">
            <a:spAutoFit/>
          </a:bodyPr>
          <a:lstStyle/>
          <a:p>
            <a:r>
              <a:rPr lang="en-US" sz="1100" b="1" dirty="0"/>
              <a:t>Actual vapor pressure(</a:t>
            </a:r>
            <a:r>
              <a:rPr lang="en-US" sz="1100" b="1" dirty="0" err="1"/>
              <a:t>e_a</a:t>
            </a:r>
            <a:r>
              <a:rPr lang="en-US" sz="1100" b="1" dirty="0"/>
              <a:t>) represents the vapor pressure of water vapor in the air.</a:t>
            </a:r>
            <a:endParaRPr lang="en-IN" sz="1100" b="1" dirty="0"/>
          </a:p>
        </p:txBody>
      </p:sp>
      <p:sp>
        <p:nvSpPr>
          <p:cNvPr id="27" name="TextBox 26">
            <a:extLst>
              <a:ext uri="{FF2B5EF4-FFF2-40B4-BE49-F238E27FC236}">
                <a16:creationId xmlns:a16="http://schemas.microsoft.com/office/drawing/2014/main" id="{71C67F91-C752-7B67-3DFB-AA136B5E55A8}"/>
              </a:ext>
            </a:extLst>
          </p:cNvPr>
          <p:cNvSpPr txBox="1"/>
          <p:nvPr/>
        </p:nvSpPr>
        <p:spPr>
          <a:xfrm>
            <a:off x="3782290" y="3755575"/>
            <a:ext cx="3306602" cy="569387"/>
          </a:xfrm>
          <a:prstGeom prst="rect">
            <a:avLst/>
          </a:prstGeom>
          <a:noFill/>
          <a:ln>
            <a:solidFill>
              <a:schemeClr val="bg2">
                <a:lumMod val="50000"/>
              </a:schemeClr>
            </a:solidFill>
          </a:ln>
        </p:spPr>
        <p:txBody>
          <a:bodyPr wrap="square" rtlCol="0">
            <a:spAutoFit/>
          </a:bodyPr>
          <a:lstStyle/>
          <a:p>
            <a:r>
              <a:rPr lang="en-IN" sz="1100" b="1" i="0" u="sng" dirty="0">
                <a:solidFill>
                  <a:srgbClr val="0D0D0D"/>
                </a:solidFill>
                <a:effectLst/>
                <a:highlight>
                  <a:srgbClr val="FFFFFF"/>
                </a:highlight>
                <a:latin typeface="+mn-lt"/>
              </a:rPr>
              <a:t>Es</a:t>
            </a:r>
            <a:r>
              <a:rPr lang="en-IN" sz="1000" b="1" i="0" u="sng" dirty="0">
                <a:solidFill>
                  <a:srgbClr val="0D0D0D"/>
                </a:solidFill>
                <a:effectLst/>
                <a:highlight>
                  <a:srgbClr val="FFFFFF"/>
                </a:highlight>
                <a:latin typeface="+mn-lt"/>
              </a:rPr>
              <a:t>timations:</a:t>
            </a:r>
          </a:p>
          <a:p>
            <a:pPr marL="285750" indent="-285750">
              <a:buFont typeface="Wingdings" panose="05000000000000000000" pitchFamily="2" charset="2"/>
              <a:buChar char="§"/>
            </a:pPr>
            <a:r>
              <a:rPr lang="en-IN" sz="1000" b="1" i="0" dirty="0">
                <a:solidFill>
                  <a:srgbClr val="0D0D0D"/>
                </a:solidFill>
                <a:effectLst/>
                <a:highlight>
                  <a:srgbClr val="FFFFFF"/>
                </a:highlight>
                <a:latin typeface="+mn-lt"/>
              </a:rPr>
              <a:t>Net radiation(Rn) = 10 MJ/m²/day</a:t>
            </a:r>
          </a:p>
          <a:p>
            <a:pPr marL="285750" indent="-285750">
              <a:buFont typeface="Wingdings" panose="05000000000000000000" pitchFamily="2" charset="2"/>
              <a:buChar char="§"/>
            </a:pPr>
            <a:r>
              <a:rPr lang="en-IN" sz="1000" b="1" dirty="0">
                <a:solidFill>
                  <a:srgbClr val="0D0D0D"/>
                </a:solidFill>
                <a:highlight>
                  <a:srgbClr val="FFFFFF"/>
                </a:highlight>
                <a:latin typeface="+mn-lt"/>
              </a:rPr>
              <a:t>Soil Heat Flux Density(G) = 0.1 MJ/m²/day</a:t>
            </a:r>
            <a:endParaRPr lang="en-IN" sz="1000" dirty="0">
              <a:latin typeface="+mn-lt"/>
            </a:endParaRPr>
          </a:p>
        </p:txBody>
      </p:sp>
    </p:spTree>
    <p:extLst>
      <p:ext uri="{BB962C8B-B14F-4D97-AF65-F5344CB8AC3E}">
        <p14:creationId xmlns:p14="http://schemas.microsoft.com/office/powerpoint/2010/main" val="230043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0A531-1925-BA08-0906-4095FC00A8F5}"/>
              </a:ext>
            </a:extLst>
          </p:cNvPr>
          <p:cNvSpPr>
            <a:spLocks noGrp="1"/>
          </p:cNvSpPr>
          <p:nvPr>
            <p:ph type="title"/>
          </p:nvPr>
        </p:nvSpPr>
        <p:spPr>
          <a:xfrm>
            <a:off x="577125" y="156381"/>
            <a:ext cx="7704000" cy="572700"/>
          </a:xfrm>
        </p:spPr>
        <p:txBody>
          <a:bodyPr/>
          <a:lstStyle/>
          <a:p>
            <a:r>
              <a:rPr lang="en-IN" dirty="0">
                <a:latin typeface="Bebas Neue" panose="020B0606020202050201" pitchFamily="34" charset="0"/>
                <a:ea typeface="Open Sans" panose="020B0606030504020204" pitchFamily="34" charset="0"/>
                <a:cs typeface="Open Sans" panose="020B0606030504020204" pitchFamily="34" charset="0"/>
              </a:rPr>
              <a:t>PET Calculation</a:t>
            </a:r>
          </a:p>
        </p:txBody>
      </p:sp>
      <p:pic>
        <p:nvPicPr>
          <p:cNvPr id="1026" name="Picture 2" descr="GeoPy 2.4.1 documentation">
            <a:extLst>
              <a:ext uri="{FF2B5EF4-FFF2-40B4-BE49-F238E27FC236}">
                <a16:creationId xmlns:a16="http://schemas.microsoft.com/office/drawing/2014/main" id="{176BAEC5-39D8-2BA0-B6C9-96A2D6353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43" y="1009637"/>
            <a:ext cx="994408" cy="4972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569ED-BF6F-9B54-139D-940C130B8DDC}"/>
              </a:ext>
            </a:extLst>
          </p:cNvPr>
          <p:cNvSpPr txBox="1"/>
          <p:nvPr/>
        </p:nvSpPr>
        <p:spPr>
          <a:xfrm>
            <a:off x="1221577" y="1683707"/>
            <a:ext cx="1507331" cy="261610"/>
          </a:xfrm>
          <a:prstGeom prst="rect">
            <a:avLst/>
          </a:prstGeom>
          <a:noFill/>
        </p:spPr>
        <p:txBody>
          <a:bodyPr wrap="square" rtlCol="0">
            <a:spAutoFit/>
          </a:bodyPr>
          <a:lstStyle/>
          <a:p>
            <a:r>
              <a:rPr lang="en-IN" sz="1050" dirty="0">
                <a:latin typeface="Open Sans" panose="020B0606030504020204" pitchFamily="34" charset="0"/>
                <a:ea typeface="Open Sans" panose="020B0606030504020204" pitchFamily="34" charset="0"/>
                <a:cs typeface="Open Sans" panose="020B0606030504020204" pitchFamily="34" charset="0"/>
              </a:rPr>
              <a:t>Latitude, Longitude</a:t>
            </a:r>
            <a:endParaRPr lang="en-IN"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150E0C80-405C-511C-5EA2-774A34962AB4}"/>
              </a:ext>
            </a:extLst>
          </p:cNvPr>
          <p:cNvSpPr txBox="1"/>
          <p:nvPr/>
        </p:nvSpPr>
        <p:spPr>
          <a:xfrm>
            <a:off x="1007263" y="2242542"/>
            <a:ext cx="1578769" cy="276999"/>
          </a:xfrm>
          <a:prstGeom prst="rect">
            <a:avLst/>
          </a:prstGeom>
          <a:noFill/>
          <a:ln>
            <a:solidFill>
              <a:schemeClr val="tx1"/>
            </a:solidFill>
          </a:ln>
        </p:spPr>
        <p:txBody>
          <a:bodyPr wrap="square" rtlCol="0">
            <a:spAutoFit/>
          </a:bodyPr>
          <a:lstStyle/>
          <a:p>
            <a:r>
              <a:rPr lang="en-IN" sz="1200" dirty="0">
                <a:latin typeface="Open Sans" panose="020B0606030504020204" pitchFamily="34" charset="0"/>
                <a:ea typeface="Open Sans" panose="020B0606030504020204" pitchFamily="34" charset="0"/>
                <a:cs typeface="Open Sans" panose="020B0606030504020204" pitchFamily="34" charset="0"/>
              </a:rPr>
              <a:t>Fetch Weather data</a:t>
            </a:r>
          </a:p>
        </p:txBody>
      </p:sp>
      <p:cxnSp>
        <p:nvCxnSpPr>
          <p:cNvPr id="8" name="Straight Connector 7">
            <a:extLst>
              <a:ext uri="{FF2B5EF4-FFF2-40B4-BE49-F238E27FC236}">
                <a16:creationId xmlns:a16="http://schemas.microsoft.com/office/drawing/2014/main" id="{3C8656C0-845B-5A01-D223-BF972AAD695F}"/>
              </a:ext>
            </a:extLst>
          </p:cNvPr>
          <p:cNvCxnSpPr>
            <a:stCxn id="1026" idx="2"/>
          </p:cNvCxnSpPr>
          <p:nvPr/>
        </p:nvCxnSpPr>
        <p:spPr>
          <a:xfrm flipH="1">
            <a:off x="1731640" y="1506841"/>
            <a:ext cx="65007" cy="195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825DA4B-FEA9-F894-FEDA-DE325B6BF3BE}"/>
              </a:ext>
            </a:extLst>
          </p:cNvPr>
          <p:cNvCxnSpPr>
            <a:cxnSpLocks/>
          </p:cNvCxnSpPr>
          <p:nvPr/>
        </p:nvCxnSpPr>
        <p:spPr>
          <a:xfrm>
            <a:off x="1789506" y="1487895"/>
            <a:ext cx="0" cy="19581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C9D8F95-F878-FBC9-A26C-75A43882ECC1}"/>
              </a:ext>
            </a:extLst>
          </p:cNvPr>
          <p:cNvCxnSpPr>
            <a:cxnSpLocks/>
            <a:endCxn id="6" idx="0"/>
          </p:cNvCxnSpPr>
          <p:nvPr/>
        </p:nvCxnSpPr>
        <p:spPr>
          <a:xfrm>
            <a:off x="1796648" y="1945317"/>
            <a:ext cx="0" cy="297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38AE4CB-D75B-D025-C2B7-F476C9CAFCE7}"/>
              </a:ext>
            </a:extLst>
          </p:cNvPr>
          <p:cNvPicPr>
            <a:picLocks noChangeAspect="1"/>
          </p:cNvPicPr>
          <p:nvPr/>
        </p:nvPicPr>
        <p:blipFill>
          <a:blip r:embed="rId3"/>
          <a:stretch>
            <a:fillRect/>
          </a:stretch>
        </p:blipFill>
        <p:spPr>
          <a:xfrm>
            <a:off x="3675190" y="1271797"/>
            <a:ext cx="5261641" cy="1350047"/>
          </a:xfrm>
          <a:prstGeom prst="rect">
            <a:avLst/>
          </a:prstGeom>
        </p:spPr>
      </p:pic>
      <p:cxnSp>
        <p:nvCxnSpPr>
          <p:cNvPr id="24" name="Connector: Elbow 23">
            <a:extLst>
              <a:ext uri="{FF2B5EF4-FFF2-40B4-BE49-F238E27FC236}">
                <a16:creationId xmlns:a16="http://schemas.microsoft.com/office/drawing/2014/main" id="{CB2314D2-3725-3034-7F91-25FDBDFAAAE9}"/>
              </a:ext>
            </a:extLst>
          </p:cNvPr>
          <p:cNvCxnSpPr>
            <a:cxnSpLocks/>
            <a:stCxn id="6" idx="2"/>
            <a:endCxn id="22" idx="1"/>
          </p:cNvCxnSpPr>
          <p:nvPr/>
        </p:nvCxnSpPr>
        <p:spPr>
          <a:xfrm rot="5400000" flipH="1" flipV="1">
            <a:off x="2449559" y="1293910"/>
            <a:ext cx="572720" cy="1878542"/>
          </a:xfrm>
          <a:prstGeom prst="bentConnector4">
            <a:avLst>
              <a:gd name="adj1" fmla="val -39915"/>
              <a:gd name="adj2" fmla="val 7101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81DE7C6-9925-52A3-1EE6-5DA0AFDD4A27}"/>
              </a:ext>
            </a:extLst>
          </p:cNvPr>
          <p:cNvSpPr txBox="1"/>
          <p:nvPr/>
        </p:nvSpPr>
        <p:spPr>
          <a:xfrm>
            <a:off x="3157268" y="3672570"/>
            <a:ext cx="1864518" cy="307777"/>
          </a:xfrm>
          <a:prstGeom prst="rect">
            <a:avLst/>
          </a:prstGeom>
          <a:noFill/>
          <a:ln>
            <a:solidFill>
              <a:schemeClr val="tx1"/>
            </a:solidFill>
          </a:ln>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ET</a:t>
            </a:r>
            <a:r>
              <a:rPr lang="en-US" sz="900" dirty="0">
                <a:latin typeface="Open Sans" panose="020B0606030504020204" pitchFamily="34" charset="0"/>
                <a:ea typeface="Open Sans" panose="020B0606030504020204" pitchFamily="34" charset="0"/>
                <a:cs typeface="Open Sans" panose="020B0606030504020204" pitchFamily="34" charset="0"/>
              </a:rPr>
              <a:t>0 </a:t>
            </a:r>
            <a:r>
              <a:rPr lang="en-IN" b="0" i="0" dirty="0">
                <a:solidFill>
                  <a:srgbClr val="000000"/>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 × Kc = ET crop</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C823C099-61DB-82EF-C7AD-759758CEC30E}"/>
              </a:ext>
            </a:extLst>
          </p:cNvPr>
          <p:cNvSpPr txBox="1"/>
          <p:nvPr/>
        </p:nvSpPr>
        <p:spPr>
          <a:xfrm>
            <a:off x="1425178" y="3151001"/>
            <a:ext cx="6293644" cy="307777"/>
          </a:xfrm>
          <a:prstGeom prst="rect">
            <a:avLst/>
          </a:prstGeom>
          <a:noFill/>
          <a:ln w="19050">
            <a:solidFill>
              <a:schemeClr val="bg1">
                <a:lumMod val="65000"/>
              </a:schemeClr>
            </a:solidFill>
          </a:ln>
        </p:spPr>
        <p:txBody>
          <a:bodyPr wrap="square">
            <a:spAutoFit/>
          </a:bodyPr>
          <a:lstStyle/>
          <a:p>
            <a:r>
              <a:rPr lang="en-IN" b="0" i="0" dirty="0">
                <a:solidFill>
                  <a:srgbClr val="000000"/>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Calculated PET                 </a:t>
            </a:r>
            <a:r>
              <a:rPr lang="en-IN" b="1" i="0" dirty="0">
                <a:solidFill>
                  <a:srgbClr val="000000"/>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rPr>
              <a:t>ET</a:t>
            </a:r>
            <a:r>
              <a:rPr lang="en-US" sz="900" b="1" dirty="0">
                <a:latin typeface="Open Sans" panose="020B0606030504020204" pitchFamily="34" charset="0"/>
                <a:ea typeface="Open Sans" panose="020B0606030504020204" pitchFamily="34" charset="0"/>
                <a:cs typeface="Open Sans" panose="020B0606030504020204" pitchFamily="34" charset="0"/>
              </a:rPr>
              <a:t>0</a:t>
            </a:r>
            <a:r>
              <a:rPr lang="en-IN" b="0" i="0" dirty="0">
                <a:solidFill>
                  <a:srgbClr val="000000"/>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(Reference crop Evapotranspiration)</a:t>
            </a:r>
            <a:r>
              <a:rPr lang="en-US" sz="900" dirty="0">
                <a:latin typeface="Open Sans" panose="020B0606030504020204" pitchFamily="34" charset="0"/>
                <a:ea typeface="Open Sans" panose="020B0606030504020204" pitchFamily="34" charset="0"/>
                <a:cs typeface="Open Sans" panose="020B0606030504020204" pitchFamily="34" charset="0"/>
              </a:rPr>
              <a:t> </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Arrow: Right 29">
            <a:extLst>
              <a:ext uri="{FF2B5EF4-FFF2-40B4-BE49-F238E27FC236}">
                <a16:creationId xmlns:a16="http://schemas.microsoft.com/office/drawing/2014/main" id="{63D89FB1-E3C1-4698-1C6B-3FADBF83F9E5}"/>
              </a:ext>
            </a:extLst>
          </p:cNvPr>
          <p:cNvSpPr/>
          <p:nvPr/>
        </p:nvSpPr>
        <p:spPr>
          <a:xfrm>
            <a:off x="2864644" y="3258455"/>
            <a:ext cx="592932" cy="928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70E8F98E-4EC8-7648-53EE-123FBF1289FA}"/>
              </a:ext>
            </a:extLst>
          </p:cNvPr>
          <p:cNvSpPr txBox="1"/>
          <p:nvPr/>
        </p:nvSpPr>
        <p:spPr>
          <a:xfrm>
            <a:off x="2165010" y="4087802"/>
            <a:ext cx="4291018" cy="307777"/>
          </a:xfrm>
          <a:prstGeom prst="rect">
            <a:avLst/>
          </a:prstGeom>
          <a:noFill/>
          <a:ln>
            <a:solidFill>
              <a:schemeClr val="tx1"/>
            </a:solidFill>
          </a:ln>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ET</a:t>
            </a:r>
            <a:r>
              <a:rPr lang="en-US" sz="900" dirty="0">
                <a:latin typeface="Open Sans" panose="020B0606030504020204" pitchFamily="34" charset="0"/>
                <a:ea typeface="Open Sans" panose="020B0606030504020204" pitchFamily="34" charset="0"/>
                <a:cs typeface="Open Sans" panose="020B0606030504020204" pitchFamily="34" charset="0"/>
              </a:rPr>
              <a:t>0 </a:t>
            </a:r>
            <a:r>
              <a:rPr lang="en-IN" b="0" i="0" dirty="0">
                <a:solidFill>
                  <a:srgbClr val="000000"/>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 × Kc = </a:t>
            </a:r>
            <a:r>
              <a:rPr lang="en-IN" dirty="0">
                <a:highlight>
                  <a:srgbClr val="FFFFFF"/>
                </a:highlight>
                <a:latin typeface="Open Sans" panose="020B0606030504020204" pitchFamily="34" charset="0"/>
                <a:ea typeface="Open Sans" panose="020B0606030504020204" pitchFamily="34" charset="0"/>
                <a:cs typeface="Open Sans" panose="020B0606030504020204" pitchFamily="34" charset="0"/>
              </a:rPr>
              <a:t>Irrigation Water Need in mm/day (</a:t>
            </a:r>
            <a:r>
              <a:rPr lang="en-US" b="1" dirty="0">
                <a:latin typeface="Open Sans" panose="020B0606030504020204" pitchFamily="34" charset="0"/>
                <a:ea typeface="Open Sans" panose="020B0606030504020204" pitchFamily="34" charset="0"/>
                <a:cs typeface="Open Sans" panose="020B0606030504020204" pitchFamily="34" charset="0"/>
              </a:rPr>
              <a:t>ET</a:t>
            </a:r>
            <a:r>
              <a:rPr lang="en-US" sz="900" b="1" dirty="0">
                <a:latin typeface="Open Sans" panose="020B0606030504020204" pitchFamily="34" charset="0"/>
                <a:ea typeface="Open Sans" panose="020B0606030504020204" pitchFamily="34" charset="0"/>
                <a:cs typeface="Open Sans" panose="020B0606030504020204" pitchFamily="34" charset="0"/>
              </a:rPr>
              <a:t>c</a:t>
            </a:r>
            <a:r>
              <a:rPr lang="en-IN" dirty="0">
                <a:highlight>
                  <a:srgbClr val="FFFFFF"/>
                </a:highlight>
                <a:latin typeface="Open Sans" panose="020B0606030504020204" pitchFamily="34" charset="0"/>
                <a:ea typeface="Open Sans" panose="020B0606030504020204" pitchFamily="34" charset="0"/>
                <a:cs typeface="Open Sans" panose="020B0606030504020204" pitchFamily="34" charset="0"/>
              </a:rPr>
              <a:t>)</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158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84E2-8601-0FDF-9F8A-B66D130C8C7A}"/>
              </a:ext>
            </a:extLst>
          </p:cNvPr>
          <p:cNvSpPr>
            <a:spLocks noGrp="1"/>
          </p:cNvSpPr>
          <p:nvPr>
            <p:ph type="title"/>
          </p:nvPr>
        </p:nvSpPr>
        <p:spPr>
          <a:xfrm>
            <a:off x="343737" y="304651"/>
            <a:ext cx="7704000" cy="572700"/>
          </a:xfrm>
        </p:spPr>
        <p:txBody>
          <a:bodyPr/>
          <a:lstStyle/>
          <a:p>
            <a:r>
              <a:rPr lang="en-IN" dirty="0"/>
              <a:t>Crop factor (</a:t>
            </a:r>
            <a:r>
              <a:rPr lang="en-US" dirty="0"/>
              <a:t>K</a:t>
            </a:r>
            <a:r>
              <a:rPr lang="en-US" sz="1800" dirty="0"/>
              <a:t>c</a:t>
            </a:r>
            <a:r>
              <a:rPr lang="en-IN" dirty="0"/>
              <a:t>)</a:t>
            </a:r>
          </a:p>
        </p:txBody>
      </p:sp>
      <p:sp>
        <p:nvSpPr>
          <p:cNvPr id="3" name="TextBox 2">
            <a:extLst>
              <a:ext uri="{FF2B5EF4-FFF2-40B4-BE49-F238E27FC236}">
                <a16:creationId xmlns:a16="http://schemas.microsoft.com/office/drawing/2014/main" id="{D09B7DD0-B2B9-3887-085C-DAF22EC2EC08}"/>
              </a:ext>
            </a:extLst>
          </p:cNvPr>
          <p:cNvSpPr txBox="1"/>
          <p:nvPr/>
        </p:nvSpPr>
        <p:spPr>
          <a:xfrm>
            <a:off x="3928792" y="989356"/>
            <a:ext cx="1864518" cy="307777"/>
          </a:xfrm>
          <a:prstGeom prst="rect">
            <a:avLst/>
          </a:prstGeom>
          <a:noFill/>
          <a:ln w="28575">
            <a:solidFill>
              <a:schemeClr val="bg2">
                <a:lumMod val="50000"/>
              </a:schemeClr>
            </a:solidFill>
          </a:ln>
        </p:spPr>
        <p:txBody>
          <a:bodyPr wrap="square">
            <a:spAutoFit/>
          </a:bodyPr>
          <a:lstStyle/>
          <a:p>
            <a:r>
              <a:rPr lang="en-US" dirty="0"/>
              <a:t>ET</a:t>
            </a:r>
            <a:r>
              <a:rPr lang="en-US" sz="900" dirty="0"/>
              <a:t>0 </a:t>
            </a:r>
            <a:r>
              <a:rPr lang="en-IN" b="0" i="0" dirty="0">
                <a:solidFill>
                  <a:srgbClr val="000000"/>
                </a:solidFill>
                <a:effectLst/>
                <a:highlight>
                  <a:srgbClr val="FFFFFF"/>
                </a:highlight>
                <a:latin typeface="Arial" panose="020B0604020202020204" pitchFamily="34" charset="0"/>
              </a:rPr>
              <a:t> × Kc = ET crop</a:t>
            </a:r>
            <a:endParaRPr lang="en-IN" dirty="0"/>
          </a:p>
        </p:txBody>
      </p:sp>
      <p:sp>
        <p:nvSpPr>
          <p:cNvPr id="6" name="Rectangle 2">
            <a:extLst>
              <a:ext uri="{FF2B5EF4-FFF2-40B4-BE49-F238E27FC236}">
                <a16:creationId xmlns:a16="http://schemas.microsoft.com/office/drawing/2014/main" id="{FCDFF6E0-544C-123E-AF8D-D0E6C9311AAC}"/>
              </a:ext>
            </a:extLst>
          </p:cNvPr>
          <p:cNvSpPr>
            <a:spLocks noChangeArrowheads="1"/>
          </p:cNvSpPr>
          <p:nvPr/>
        </p:nvSpPr>
        <p:spPr bwMode="auto">
          <a:xfrm>
            <a:off x="407194" y="1143244"/>
            <a:ext cx="8172510"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crop factor, Kc, mainly depends 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Tx/>
              <a:buChar char="-"/>
              <a:tabLst/>
            </a:pPr>
            <a:r>
              <a:rPr lang="en-US" altLang="en-US" sz="1200" b="1" dirty="0">
                <a:latin typeface="Open Sans" panose="020B0606030504020204" pitchFamily="34" charset="0"/>
                <a:ea typeface="Open Sans" panose="020B0606030504020204" pitchFamily="34" charset="0"/>
                <a:cs typeface="Open Sans" panose="020B0606030504020204" pitchFamily="34" charset="0"/>
              </a:rPr>
              <a:t>Type of crop:</a:t>
            </a:r>
          </a:p>
          <a:p>
            <a:pPr>
              <a:buClrTx/>
            </a:pPr>
            <a:r>
              <a:rPr lang="en-US" altLang="en-US" sz="1200" dirty="0">
                <a:latin typeface="Open Sans" panose="020B0606030504020204" pitchFamily="34" charset="0"/>
                <a:ea typeface="Open Sans" panose="020B0606030504020204" pitchFamily="34" charset="0"/>
                <a:cs typeface="Open Sans" panose="020B0606030504020204" pitchFamily="34" charset="0"/>
              </a:rPr>
              <a:t>      For crops with large leaves, water loss through transpiration will be more and crop water requirement will be more. Hence the value of Kc will be greater than 1 (Kc &gt; 1).</a:t>
            </a:r>
          </a:p>
          <a:p>
            <a:pPr marR="0" lvl="0" algn="l" defTabSz="914400" rtl="0" eaLnBrk="0" fontAlgn="base" latinLnBrk="0" hangingPunct="0">
              <a:lnSpc>
                <a:spcPct val="100000"/>
              </a:lnSpc>
              <a:spcBef>
                <a:spcPct val="0"/>
              </a:spcBef>
              <a:spcAft>
                <a:spcPct val="0"/>
              </a:spcAft>
              <a:buClrTx/>
              <a:buSzTx/>
              <a:tabLst/>
            </a:pPr>
            <a:endParaRPr lang="en-US" altLang="en-US" sz="1200"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Tx/>
              <a:buChar char="-"/>
              <a:tabLst/>
            </a:pPr>
            <a:r>
              <a:rPr lang="en-US" altLang="en-US" sz="1200" b="1" dirty="0">
                <a:latin typeface="Open Sans" panose="020B0606030504020204" pitchFamily="34" charset="0"/>
                <a:ea typeface="Open Sans" panose="020B0606030504020204" pitchFamily="34" charset="0"/>
                <a:cs typeface="Open Sans" panose="020B0606030504020204" pitchFamily="34" charset="0"/>
              </a:rPr>
              <a:t>Growth stage of the crop:</a:t>
            </a:r>
          </a:p>
          <a:p>
            <a:pPr marR="0" lvl="0" algn="l" defTabSz="914400" rtl="0" eaLnBrk="0" fontAlgn="base" latinLnBrk="0" hangingPunct="0">
              <a:lnSpc>
                <a:spcPct val="100000"/>
              </a:lnSpc>
              <a:spcBef>
                <a:spcPct val="0"/>
              </a:spcBef>
              <a:spcAft>
                <a:spcPct val="0"/>
              </a:spcAft>
              <a:buClrTx/>
              <a:buSzTx/>
              <a:tabLst/>
            </a:pPr>
            <a:r>
              <a:rPr lang="en-US" altLang="en-US" sz="1200" dirty="0">
                <a:latin typeface="Open Sans" panose="020B0606030504020204" pitchFamily="34" charset="0"/>
                <a:ea typeface="Open Sans" panose="020B0606030504020204" pitchFamily="34" charset="0"/>
                <a:cs typeface="Open Sans" panose="020B0606030504020204" pitchFamily="34" charset="0"/>
              </a:rPr>
              <a:t>      A certain crop will use more water once it is fully developed, compared to a crop which has just recently been planted.</a:t>
            </a:r>
          </a:p>
          <a:p>
            <a:pPr marR="0" lvl="0" algn="l" defTabSz="914400" rtl="0" eaLnBrk="0" fontAlgn="base" latinLnBrk="0" hangingPunct="0">
              <a:lnSpc>
                <a:spcPct val="100000"/>
              </a:lnSpc>
              <a:spcBef>
                <a:spcPct val="0"/>
              </a:spcBef>
              <a:spcAft>
                <a:spcPct val="0"/>
              </a:spcAft>
              <a:buClrTx/>
              <a:buSzTx/>
              <a:tabLst/>
            </a:pPr>
            <a:endParaRPr lang="en-US" altLang="en-US" sz="1200"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Tx/>
              <a:buChar char="-"/>
              <a:tabLst/>
            </a:pPr>
            <a:r>
              <a:rPr lang="en-US" altLang="en-US" sz="1200" b="1" dirty="0">
                <a:latin typeface="Open Sans" panose="020B0606030504020204" pitchFamily="34" charset="0"/>
                <a:ea typeface="Open Sans" panose="020B0606030504020204" pitchFamily="34" charset="0"/>
                <a:cs typeface="Open Sans" panose="020B0606030504020204" pitchFamily="34" charset="0"/>
              </a:rPr>
              <a:t>Climate:</a:t>
            </a:r>
          </a:p>
          <a:p>
            <a:pPr marR="0" lvl="0" algn="l" defTabSz="914400" rtl="0" eaLnBrk="0" fontAlgn="base" latinLnBrk="0" hangingPunct="0">
              <a:lnSpc>
                <a:spcPct val="100000"/>
              </a:lnSpc>
              <a:spcBef>
                <a:spcPct val="0"/>
              </a:spcBef>
              <a:spcAft>
                <a:spcPct val="0"/>
              </a:spcAft>
              <a:buClrTx/>
              <a:buSzTx/>
              <a:tabLst/>
            </a:pPr>
            <a:r>
              <a:rPr lang="en-US" altLang="en-US" sz="1200" dirty="0">
                <a:latin typeface="Open Sans" panose="020B0606030504020204" pitchFamily="34" charset="0"/>
                <a:ea typeface="Open Sans" panose="020B0606030504020204" pitchFamily="34" charset="0"/>
                <a:cs typeface="Open Sans" panose="020B0606030504020204" pitchFamily="34" charset="0"/>
              </a:rPr>
              <a:t>     The climate influences the duration of the total growing period and </a:t>
            </a:r>
          </a:p>
          <a:p>
            <a:pPr marR="0" lvl="0" algn="l" defTabSz="914400" rtl="0" eaLnBrk="0" fontAlgn="base" latinLnBrk="0" hangingPunct="0">
              <a:lnSpc>
                <a:spcPct val="100000"/>
              </a:lnSpc>
              <a:spcBef>
                <a:spcPct val="0"/>
              </a:spcBef>
              <a:spcAft>
                <a:spcPct val="0"/>
              </a:spcAft>
              <a:buClrTx/>
              <a:buSzTx/>
              <a:tabLst/>
            </a:pPr>
            <a:r>
              <a:rPr lang="en-US" altLang="en-US" sz="1200" dirty="0">
                <a:latin typeface="Open Sans" panose="020B0606030504020204" pitchFamily="34" charset="0"/>
                <a:ea typeface="Open Sans" panose="020B0606030504020204" pitchFamily="34" charset="0"/>
                <a:cs typeface="Open Sans" panose="020B0606030504020204" pitchFamily="34" charset="0"/>
              </a:rPr>
              <a:t>the various growth stages. In a cool climate a certain crop will grow </a:t>
            </a:r>
          </a:p>
          <a:p>
            <a:pPr marR="0" lvl="0" algn="l" defTabSz="914400" rtl="0" eaLnBrk="0" fontAlgn="base" latinLnBrk="0" hangingPunct="0">
              <a:lnSpc>
                <a:spcPct val="100000"/>
              </a:lnSpc>
              <a:spcBef>
                <a:spcPct val="0"/>
              </a:spcBef>
              <a:spcAft>
                <a:spcPct val="0"/>
              </a:spcAft>
              <a:buClrTx/>
              <a:buSzTx/>
              <a:tabLst/>
            </a:pPr>
            <a:r>
              <a:rPr lang="en-US" altLang="en-US" sz="1200" dirty="0">
                <a:latin typeface="Open Sans" panose="020B0606030504020204" pitchFamily="34" charset="0"/>
                <a:ea typeface="Open Sans" panose="020B0606030504020204" pitchFamily="34" charset="0"/>
                <a:cs typeface="Open Sans" panose="020B0606030504020204" pitchFamily="34" charset="0"/>
              </a:rPr>
              <a:t>slower than in a warm climate. In particular, on the relative humidity and </a:t>
            </a:r>
          </a:p>
          <a:p>
            <a:pPr marR="0" lvl="0" algn="l" defTabSz="914400" rtl="0" eaLnBrk="0" fontAlgn="base" latinLnBrk="0" hangingPunct="0">
              <a:lnSpc>
                <a:spcPct val="100000"/>
              </a:lnSpc>
              <a:spcBef>
                <a:spcPct val="0"/>
              </a:spcBef>
              <a:spcAft>
                <a:spcPct val="0"/>
              </a:spcAft>
              <a:buClrTx/>
              <a:buSzTx/>
              <a:tabLst/>
            </a:pPr>
            <a:r>
              <a:rPr lang="en-US" altLang="en-US" sz="1200" dirty="0">
                <a:latin typeface="Open Sans" panose="020B0606030504020204" pitchFamily="34" charset="0"/>
                <a:ea typeface="Open Sans" panose="020B0606030504020204" pitchFamily="34" charset="0"/>
                <a:cs typeface="Open Sans" panose="020B0606030504020204" pitchFamily="34" charset="0"/>
              </a:rPr>
              <a:t>the windspeed. The values indicated above should be reduced by 0.05 </a:t>
            </a:r>
          </a:p>
          <a:p>
            <a:pPr marR="0" lvl="0" algn="l" defTabSz="914400" rtl="0" eaLnBrk="0" fontAlgn="base" latinLnBrk="0" hangingPunct="0">
              <a:lnSpc>
                <a:spcPct val="100000"/>
              </a:lnSpc>
              <a:spcBef>
                <a:spcPct val="0"/>
              </a:spcBef>
              <a:spcAft>
                <a:spcPct val="0"/>
              </a:spcAft>
              <a:buClrTx/>
              <a:buSzTx/>
              <a:tabLst/>
            </a:pPr>
            <a:r>
              <a:rPr lang="en-US" altLang="en-US" sz="1200" dirty="0">
                <a:latin typeface="Open Sans" panose="020B0606030504020204" pitchFamily="34" charset="0"/>
                <a:ea typeface="Open Sans" panose="020B0606030504020204" pitchFamily="34" charset="0"/>
                <a:cs typeface="Open Sans" panose="020B0606030504020204" pitchFamily="34" charset="0"/>
              </a:rPr>
              <a:t>if the relative humidity is high (RH &gt; 80%) and the windspeed</a:t>
            </a:r>
          </a:p>
          <a:p>
            <a:pPr marR="0" lvl="0" algn="l" defTabSz="914400" rtl="0" eaLnBrk="0" fontAlgn="base" latinLnBrk="0" hangingPunct="0">
              <a:lnSpc>
                <a:spcPct val="100000"/>
              </a:lnSpc>
              <a:spcBef>
                <a:spcPct val="0"/>
              </a:spcBef>
              <a:spcAft>
                <a:spcPct val="0"/>
              </a:spcAft>
              <a:buClrTx/>
              <a:buSzTx/>
              <a:tabLst/>
            </a:pPr>
            <a:r>
              <a:rPr lang="en-US" altLang="en-US" sz="1200" dirty="0">
                <a:latin typeface="Open Sans" panose="020B0606030504020204" pitchFamily="34" charset="0"/>
                <a:ea typeface="Open Sans" panose="020B0606030504020204" pitchFamily="34" charset="0"/>
                <a:cs typeface="Open Sans" panose="020B0606030504020204" pitchFamily="34" charset="0"/>
              </a:rPr>
              <a:t>is low (u &lt; 2 m/sec)</a:t>
            </a:r>
            <a:br>
              <a:rPr lang="en-US" altLang="en-US" dirty="0">
                <a:latin typeface="Open Sans" panose="020B0606030504020204" pitchFamily="34" charset="0"/>
                <a:ea typeface="Open Sans" panose="020B0606030504020204" pitchFamily="34" charset="0"/>
                <a:cs typeface="Open Sans" panose="020B0606030504020204" pitchFamily="34" charset="0"/>
              </a:rPr>
            </a:br>
            <a:endParaRPr kumimoji="0" lang="en-US" altLang="en-US"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lvl="1">
              <a:buClrTx/>
            </a:pPr>
            <a:endParaRPr kumimoji="0" lang="en-US" altLang="en-US" sz="12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24B81B00-C99C-408C-6717-F2836C3CAD41}"/>
              </a:ext>
            </a:extLst>
          </p:cNvPr>
          <p:cNvPicPr>
            <a:picLocks noChangeAspect="1"/>
          </p:cNvPicPr>
          <p:nvPr/>
        </p:nvPicPr>
        <p:blipFill>
          <a:blip r:embed="rId2"/>
          <a:stretch>
            <a:fillRect/>
          </a:stretch>
        </p:blipFill>
        <p:spPr>
          <a:xfrm>
            <a:off x="5345589" y="2904113"/>
            <a:ext cx="3391217" cy="1929731"/>
          </a:xfrm>
          <a:prstGeom prst="rect">
            <a:avLst/>
          </a:prstGeom>
        </p:spPr>
      </p:pic>
      <p:sp>
        <p:nvSpPr>
          <p:cNvPr id="9" name="TextBox 8">
            <a:extLst>
              <a:ext uri="{FF2B5EF4-FFF2-40B4-BE49-F238E27FC236}">
                <a16:creationId xmlns:a16="http://schemas.microsoft.com/office/drawing/2014/main" id="{BCEF716B-577C-A7D6-FD3E-403B62B46885}"/>
              </a:ext>
            </a:extLst>
          </p:cNvPr>
          <p:cNvSpPr txBox="1"/>
          <p:nvPr/>
        </p:nvSpPr>
        <p:spPr>
          <a:xfrm>
            <a:off x="5859394" y="2708188"/>
            <a:ext cx="2564606" cy="261610"/>
          </a:xfrm>
          <a:prstGeom prst="rect">
            <a:avLst/>
          </a:prstGeom>
          <a:noFill/>
        </p:spPr>
        <p:txBody>
          <a:bodyPr wrap="square" rtlCol="0">
            <a:spAutoFit/>
          </a:bodyPr>
          <a:lstStyle/>
          <a:p>
            <a:r>
              <a:rPr lang="en-IN" sz="1100" b="1" dirty="0"/>
              <a:t>Kc values for Virgin Sugarcane</a:t>
            </a:r>
          </a:p>
        </p:txBody>
      </p:sp>
    </p:spTree>
    <p:extLst>
      <p:ext uri="{BB962C8B-B14F-4D97-AF65-F5344CB8AC3E}">
        <p14:creationId xmlns:p14="http://schemas.microsoft.com/office/powerpoint/2010/main" val="1697895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
          <p:cNvSpPr txBox="1">
            <a:spLocks noGrp="1"/>
          </p:cNvSpPr>
          <p:nvPr>
            <p:ph type="title" idx="5"/>
          </p:nvPr>
        </p:nvSpPr>
        <p:spPr>
          <a:xfrm>
            <a:off x="0" y="177097"/>
            <a:ext cx="91441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TEAM DETAILS</a:t>
            </a:r>
            <a:endParaRPr/>
          </a:p>
        </p:txBody>
      </p:sp>
      <p:pic>
        <p:nvPicPr>
          <p:cNvPr id="134" name="Google Shape;134;p2"/>
          <p:cNvPicPr preferRelativeResize="0"/>
          <p:nvPr/>
        </p:nvPicPr>
        <p:blipFill rotWithShape="1">
          <a:blip r:embed="rId3">
            <a:alphaModFix/>
          </a:blip>
          <a:srcRect/>
          <a:stretch/>
        </p:blipFill>
        <p:spPr>
          <a:xfrm>
            <a:off x="274271" y="3891428"/>
            <a:ext cx="1045076" cy="788625"/>
          </a:xfrm>
          <a:prstGeom prst="rect">
            <a:avLst/>
          </a:prstGeom>
          <a:noFill/>
          <a:ln>
            <a:noFill/>
          </a:ln>
        </p:spPr>
      </p:pic>
      <p:pic>
        <p:nvPicPr>
          <p:cNvPr id="135" name="Google Shape;135;p2"/>
          <p:cNvPicPr preferRelativeResize="0"/>
          <p:nvPr/>
        </p:nvPicPr>
        <p:blipFill rotWithShape="1">
          <a:blip r:embed="rId4">
            <a:alphaModFix/>
          </a:blip>
          <a:srcRect/>
          <a:stretch/>
        </p:blipFill>
        <p:spPr>
          <a:xfrm>
            <a:off x="7845183" y="3139948"/>
            <a:ext cx="1086645" cy="1483361"/>
          </a:xfrm>
          <a:prstGeom prst="rect">
            <a:avLst/>
          </a:prstGeom>
          <a:noFill/>
          <a:ln>
            <a:noFill/>
          </a:ln>
        </p:spPr>
      </p:pic>
      <p:pic>
        <p:nvPicPr>
          <p:cNvPr id="136" name="Google Shape;136;p2"/>
          <p:cNvPicPr preferRelativeResize="0"/>
          <p:nvPr/>
        </p:nvPicPr>
        <p:blipFill rotWithShape="1">
          <a:blip r:embed="rId5">
            <a:alphaModFix/>
          </a:blip>
          <a:srcRect/>
          <a:stretch/>
        </p:blipFill>
        <p:spPr>
          <a:xfrm>
            <a:off x="5835400" y="4080225"/>
            <a:ext cx="958724" cy="736799"/>
          </a:xfrm>
          <a:prstGeom prst="rect">
            <a:avLst/>
          </a:prstGeom>
          <a:noFill/>
          <a:ln>
            <a:noFill/>
          </a:ln>
        </p:spPr>
      </p:pic>
      <p:sp>
        <p:nvSpPr>
          <p:cNvPr id="137" name="Google Shape;137;p2"/>
          <p:cNvSpPr/>
          <p:nvPr/>
        </p:nvSpPr>
        <p:spPr>
          <a:xfrm>
            <a:off x="0" y="4584375"/>
            <a:ext cx="9144100" cy="572711"/>
          </a:xfrm>
          <a:custGeom>
            <a:avLst/>
            <a:gdLst/>
            <a:ahLst/>
            <a:cxnLst/>
            <a:rect l="l" t="t" r="r" b="b"/>
            <a:pathLst>
              <a:path w="120021" h="12052" extrusionOk="0">
                <a:moveTo>
                  <a:pt x="0" y="4058"/>
                </a:moveTo>
                <a:cubicBezTo>
                  <a:pt x="4119" y="756"/>
                  <a:pt x="10592" y="1"/>
                  <a:pt x="16024" y="4610"/>
                </a:cubicBezTo>
                <a:cubicBezTo>
                  <a:pt x="20288" y="8229"/>
                  <a:pt x="25095" y="8710"/>
                  <a:pt x="30118" y="8076"/>
                </a:cubicBezTo>
                <a:cubicBezTo>
                  <a:pt x="60461" y="4250"/>
                  <a:pt x="56265" y="2278"/>
                  <a:pt x="88006" y="7789"/>
                </a:cubicBezTo>
                <a:cubicBezTo>
                  <a:pt x="93710" y="8780"/>
                  <a:pt x="99197" y="8686"/>
                  <a:pt x="103997" y="4610"/>
                </a:cubicBezTo>
                <a:cubicBezTo>
                  <a:pt x="109428" y="1"/>
                  <a:pt x="115898" y="758"/>
                  <a:pt x="120020" y="4058"/>
                </a:cubicBezTo>
                <a:lnTo>
                  <a:pt x="120020" y="12051"/>
                </a:lnTo>
                <a:lnTo>
                  <a:pt x="4" y="12051"/>
                </a:lnTo>
                <a:lnTo>
                  <a:pt x="4" y="4058"/>
                </a:ln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38" name="Google Shape;138;p2"/>
          <p:cNvGraphicFramePr/>
          <p:nvPr>
            <p:extLst>
              <p:ext uri="{D42A27DB-BD31-4B8C-83A1-F6EECF244321}">
                <p14:modId xmlns:p14="http://schemas.microsoft.com/office/powerpoint/2010/main" val="3146798313"/>
              </p:ext>
            </p:extLst>
          </p:nvPr>
        </p:nvGraphicFramePr>
        <p:xfrm>
          <a:off x="1864240" y="1397075"/>
          <a:ext cx="5408431" cy="2343089"/>
        </p:xfrm>
        <a:graphic>
          <a:graphicData uri="http://schemas.openxmlformats.org/drawingml/2006/table">
            <a:tbl>
              <a:tblPr firstRow="1" bandRow="1">
                <a:noFill/>
                <a:tableStyleId>{221AF6D3-A839-4AD5-B5C1-E20763872039}</a:tableStyleId>
              </a:tblPr>
              <a:tblGrid>
                <a:gridCol w="1646547">
                  <a:extLst>
                    <a:ext uri="{9D8B030D-6E8A-4147-A177-3AD203B41FA5}">
                      <a16:colId xmlns:a16="http://schemas.microsoft.com/office/drawing/2014/main" val="20000"/>
                    </a:ext>
                  </a:extLst>
                </a:gridCol>
                <a:gridCol w="1256028">
                  <a:extLst>
                    <a:ext uri="{9D8B030D-6E8A-4147-A177-3AD203B41FA5}">
                      <a16:colId xmlns:a16="http://schemas.microsoft.com/office/drawing/2014/main" val="20001"/>
                    </a:ext>
                  </a:extLst>
                </a:gridCol>
                <a:gridCol w="2505856">
                  <a:extLst>
                    <a:ext uri="{9D8B030D-6E8A-4147-A177-3AD203B41FA5}">
                      <a16:colId xmlns:a16="http://schemas.microsoft.com/office/drawing/2014/main" val="20002"/>
                    </a:ext>
                  </a:extLst>
                </a:gridCol>
              </a:tblGrid>
              <a:tr h="399255">
                <a:tc gridSpan="3">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latin typeface="Bebas Neue"/>
                          <a:ea typeface="Bebas Neue"/>
                          <a:cs typeface="Bebas Neue"/>
                          <a:sym typeface="Bebas Neue"/>
                        </a:rPr>
                        <a:t>Team Members</a:t>
                      </a:r>
                      <a:endParaRPr sz="1800" u="none" strike="noStrike" cap="none">
                        <a:latin typeface="Bebas Neue"/>
                        <a:ea typeface="Bebas Neue"/>
                        <a:cs typeface="Bebas Neue"/>
                        <a:sym typeface="Bebas Neue"/>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7763">
                <a:tc>
                  <a:txBody>
                    <a:bodyPr/>
                    <a:lstStyle/>
                    <a:p>
                      <a:pPr marL="0" marR="0" lvl="0" indent="0" algn="ctr" rtl="0">
                        <a:lnSpc>
                          <a:spcPct val="100000"/>
                        </a:lnSpc>
                        <a:spcBef>
                          <a:spcPts val="0"/>
                        </a:spcBef>
                        <a:spcAft>
                          <a:spcPts val="0"/>
                        </a:spcAft>
                        <a:buNone/>
                      </a:pPr>
                      <a:r>
                        <a:rPr lang="en" sz="1400" u="none" strike="noStrike" cap="none" dirty="0">
                          <a:latin typeface="Open Sans"/>
                          <a:ea typeface="Open Sans"/>
                          <a:cs typeface="Open Sans"/>
                          <a:sym typeface="Open Sans"/>
                        </a:rPr>
                        <a:t>Girish G</a:t>
                      </a:r>
                      <a:endParaRPr sz="14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400" u="none" strike="noStrike" cap="none">
                          <a:latin typeface="Open Sans"/>
                          <a:ea typeface="Open Sans"/>
                          <a:cs typeface="Open Sans"/>
                          <a:sym typeface="Open Sans"/>
                        </a:rPr>
                        <a:t>2020506028</a:t>
                      </a:r>
                      <a:endParaRPr sz="1400" u="none" strike="noStrike" cap="none">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400" u="none" strike="noStrike" cap="none">
                          <a:latin typeface="Open Sans"/>
                          <a:ea typeface="Open Sans"/>
                          <a:cs typeface="Open Sans"/>
                          <a:sym typeface="Open Sans"/>
                        </a:rPr>
                        <a:t>Information Technology</a:t>
                      </a:r>
                      <a:endParaRPr sz="1400" u="none" strike="noStrike" cap="none">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9255">
                <a:tc>
                  <a:txBody>
                    <a:bodyPr/>
                    <a:lstStyle/>
                    <a:p>
                      <a:pPr marL="0" marR="0" lvl="0" indent="0" algn="ctr" rtl="0">
                        <a:lnSpc>
                          <a:spcPct val="100000"/>
                        </a:lnSpc>
                        <a:spcBef>
                          <a:spcPts val="0"/>
                        </a:spcBef>
                        <a:spcAft>
                          <a:spcPts val="0"/>
                        </a:spcAft>
                        <a:buNone/>
                      </a:pPr>
                      <a:r>
                        <a:rPr lang="en" sz="1400" u="none" strike="noStrike" cap="none" dirty="0">
                          <a:latin typeface="Open Sans"/>
                          <a:ea typeface="Open Sans"/>
                          <a:cs typeface="Open Sans"/>
                          <a:sym typeface="Open Sans"/>
                        </a:rPr>
                        <a:t>Sandhiya M</a:t>
                      </a:r>
                      <a:endParaRPr sz="14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400" u="none" strike="noStrike" cap="none" dirty="0">
                          <a:latin typeface="Open Sans"/>
                          <a:ea typeface="Open Sans"/>
                          <a:cs typeface="Open Sans"/>
                          <a:sym typeface="Open Sans"/>
                        </a:rPr>
                        <a:t>2020506078</a:t>
                      </a:r>
                      <a:endParaRPr sz="1400" u="none" strike="noStrike" cap="none" dirty="0">
                        <a:latin typeface="Open Sans"/>
                        <a:ea typeface="Open Sans"/>
                        <a:cs typeface="Open Sans"/>
                        <a:sym typeface="Open Sans"/>
                      </a:endParaRPr>
                    </a:p>
                  </a:txBody>
                  <a:tcPr marL="91450" marR="91450" marT="45725" marB="45725">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latin typeface="Open Sans"/>
                          <a:ea typeface="Open Sans"/>
                          <a:cs typeface="Open Sans"/>
                          <a:sym typeface="Open Sans"/>
                        </a:rPr>
                        <a:t>Information Technology</a:t>
                      </a:r>
                      <a:endParaRPr sz="1400" u="none" strike="noStrike" cap="none" dirty="0">
                        <a:latin typeface="Open Sans"/>
                        <a:ea typeface="Open Sans"/>
                        <a:cs typeface="Open Sans"/>
                        <a:sym typeface="Open Sans"/>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9255">
                <a:tc>
                  <a:txBody>
                    <a:bodyPr/>
                    <a:lstStyle/>
                    <a:p>
                      <a:pPr marL="0" marR="0" lvl="0" indent="0" algn="ctr" rtl="0">
                        <a:lnSpc>
                          <a:spcPct val="100000"/>
                        </a:lnSpc>
                        <a:spcBef>
                          <a:spcPts val="0"/>
                        </a:spcBef>
                        <a:spcAft>
                          <a:spcPts val="0"/>
                        </a:spcAft>
                        <a:buNone/>
                      </a:pPr>
                      <a:r>
                        <a:rPr lang="en" sz="1400" u="none" strike="noStrike" cap="none">
                          <a:latin typeface="Open Sans"/>
                          <a:ea typeface="Open Sans"/>
                          <a:cs typeface="Open Sans"/>
                          <a:sym typeface="Open Sans"/>
                        </a:rPr>
                        <a:t>Swetha Das R</a:t>
                      </a:r>
                      <a:endParaRPr sz="1400" u="none" strike="noStrike" cap="none">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400" u="none" strike="noStrike" cap="none">
                          <a:latin typeface="Open Sans"/>
                          <a:ea typeface="Open Sans"/>
                          <a:cs typeface="Open Sans"/>
                          <a:sym typeface="Open Sans"/>
                        </a:rPr>
                        <a:t>2020506100</a:t>
                      </a:r>
                      <a:endParaRPr sz="1400" u="none" strike="noStrike" cap="none">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latin typeface="Open Sans"/>
                          <a:ea typeface="Open Sans"/>
                          <a:cs typeface="Open Sans"/>
                          <a:sym typeface="Open Sans"/>
                        </a:rPr>
                        <a:t>Information Technology</a:t>
                      </a:r>
                      <a:endParaRPr sz="14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87561">
                <a:tc gridSpan="3">
                  <a:txBody>
                    <a:bodyPr/>
                    <a:lstStyle/>
                    <a:p>
                      <a:pPr marL="0" marR="0" lvl="0" indent="0" algn="ctr" rtl="0">
                        <a:lnSpc>
                          <a:spcPct val="100000"/>
                        </a:lnSpc>
                        <a:spcBef>
                          <a:spcPts val="0"/>
                        </a:spcBef>
                        <a:spcAft>
                          <a:spcPts val="0"/>
                        </a:spcAft>
                        <a:buNone/>
                      </a:pPr>
                      <a:r>
                        <a:rPr lang="en" sz="1400" b="1" u="none" strike="noStrike" cap="none" dirty="0">
                          <a:latin typeface="Open Sans"/>
                          <a:ea typeface="Open Sans"/>
                          <a:cs typeface="Open Sans"/>
                          <a:sym typeface="Open Sans"/>
                        </a:rPr>
                        <a:t>Guided by </a:t>
                      </a:r>
                      <a:endParaRPr dirty="0"/>
                    </a:p>
                    <a:p>
                      <a:pPr marL="0" marR="0" lvl="0" indent="0" algn="ctr" rtl="0">
                        <a:lnSpc>
                          <a:spcPct val="100000"/>
                        </a:lnSpc>
                        <a:spcBef>
                          <a:spcPts val="0"/>
                        </a:spcBef>
                        <a:spcAft>
                          <a:spcPts val="0"/>
                        </a:spcAft>
                        <a:buNone/>
                      </a:pPr>
                      <a:r>
                        <a:rPr lang="en" sz="1400" u="none" strike="noStrike" cap="none" dirty="0">
                          <a:latin typeface="Open Sans"/>
                          <a:ea typeface="Open Sans"/>
                          <a:cs typeface="Open Sans"/>
                          <a:sym typeface="Open Sans"/>
                        </a:rPr>
                        <a:t>Dr. M R Sumalatha</a:t>
                      </a:r>
                      <a:endParaRPr dirty="0"/>
                    </a:p>
                    <a:p>
                      <a:pPr marL="0" marR="0" lvl="0" indent="0" algn="ctr" rtl="0">
                        <a:lnSpc>
                          <a:spcPct val="100000"/>
                        </a:lnSpc>
                        <a:spcBef>
                          <a:spcPts val="0"/>
                        </a:spcBef>
                        <a:spcAft>
                          <a:spcPts val="0"/>
                        </a:spcAft>
                        <a:buNone/>
                      </a:pPr>
                      <a:r>
                        <a:rPr lang="en" sz="1400" u="none" strike="noStrike" cap="none" dirty="0">
                          <a:latin typeface="Open Sans"/>
                          <a:ea typeface="Open Sans"/>
                          <a:cs typeface="Open Sans"/>
                          <a:sym typeface="Open Sans"/>
                        </a:rPr>
                        <a:t>Professor</a:t>
                      </a:r>
                      <a:endParaRPr sz="14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139" name="Google Shape;139;p2"/>
          <p:cNvSpPr txBox="1"/>
          <p:nvPr/>
        </p:nvSpPr>
        <p:spPr>
          <a:xfrm>
            <a:off x="1444690" y="769147"/>
            <a:ext cx="6117265" cy="484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1100"/>
              <a:buFont typeface="Arial"/>
              <a:buNone/>
            </a:pPr>
            <a:r>
              <a:rPr lang="en" sz="1600" b="1" i="0" u="none" strike="noStrike" cap="none">
                <a:solidFill>
                  <a:schemeClr val="dk1"/>
                </a:solidFill>
                <a:latin typeface="Open Sans"/>
                <a:ea typeface="Open Sans"/>
                <a:cs typeface="Open Sans"/>
                <a:sym typeface="Open Sans"/>
              </a:rPr>
              <a:t>004 – Madras Institute of Technology, Anna University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93140"/>
            <a:ext cx="7704000" cy="572700"/>
          </a:xfrm>
        </p:spPr>
        <p:txBody>
          <a:bodyPr/>
          <a:lstStyle/>
          <a:p>
            <a:r>
              <a:rPr lang="en-US" sz="3200" dirty="0"/>
              <a:t>APPLICATION FLOW – SMART IRRIGATION MANAGEMENT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96" b="12889"/>
          <a:stretch/>
        </p:blipFill>
        <p:spPr>
          <a:xfrm>
            <a:off x="0" y="865840"/>
            <a:ext cx="9144000" cy="3848100"/>
          </a:xfrm>
          <a:prstGeom prst="rect">
            <a:avLst/>
          </a:prstGeom>
        </p:spPr>
      </p:pic>
      <p:sp>
        <p:nvSpPr>
          <p:cNvPr id="6" name="Rectangle 5">
            <a:extLst>
              <a:ext uri="{FF2B5EF4-FFF2-40B4-BE49-F238E27FC236}">
                <a16:creationId xmlns:a16="http://schemas.microsoft.com/office/drawing/2014/main" id="{617FB3B5-122C-65F9-7D35-9AC977E7F99E}"/>
              </a:ext>
            </a:extLst>
          </p:cNvPr>
          <p:cNvSpPr/>
          <p:nvPr/>
        </p:nvSpPr>
        <p:spPr>
          <a:xfrm>
            <a:off x="5812465" y="1573618"/>
            <a:ext cx="1587795" cy="3076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823D3B3-EEC1-F37B-DB5A-FFD7EDA29B0D}"/>
              </a:ext>
            </a:extLst>
          </p:cNvPr>
          <p:cNvSpPr/>
          <p:nvPr/>
        </p:nvSpPr>
        <p:spPr>
          <a:xfrm>
            <a:off x="7584057" y="1751151"/>
            <a:ext cx="1587795" cy="29861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7E176835-4F11-F472-BCC7-6086613C802C}"/>
              </a:ext>
            </a:extLst>
          </p:cNvPr>
          <p:cNvPicPr>
            <a:picLocks noChangeAspect="1"/>
          </p:cNvPicPr>
          <p:nvPr/>
        </p:nvPicPr>
        <p:blipFill rotWithShape="1">
          <a:blip r:embed="rId4"/>
          <a:srcRect t="3872"/>
          <a:stretch/>
        </p:blipFill>
        <p:spPr>
          <a:xfrm>
            <a:off x="5840317" y="1666600"/>
            <a:ext cx="1311851" cy="3183760"/>
          </a:xfrm>
          <a:prstGeom prst="rect">
            <a:avLst/>
          </a:prstGeom>
        </p:spPr>
      </p:pic>
      <p:pic>
        <p:nvPicPr>
          <p:cNvPr id="5" name="Picture 4">
            <a:extLst>
              <a:ext uri="{FF2B5EF4-FFF2-40B4-BE49-F238E27FC236}">
                <a16:creationId xmlns:a16="http://schemas.microsoft.com/office/drawing/2014/main" id="{2346BB21-841D-8D35-5B76-DB8EB9621D20}"/>
              </a:ext>
            </a:extLst>
          </p:cNvPr>
          <p:cNvPicPr>
            <a:picLocks noChangeAspect="1"/>
          </p:cNvPicPr>
          <p:nvPr/>
        </p:nvPicPr>
        <p:blipFill rotWithShape="1">
          <a:blip r:embed="rId5"/>
          <a:srcRect t="4802"/>
          <a:stretch/>
        </p:blipFill>
        <p:spPr>
          <a:xfrm>
            <a:off x="7152168" y="1666599"/>
            <a:ext cx="1587794" cy="3070669"/>
          </a:xfrm>
          <a:prstGeom prst="rect">
            <a:avLst/>
          </a:prstGeom>
        </p:spPr>
      </p:pic>
    </p:spTree>
    <p:extLst>
      <p:ext uri="{BB962C8B-B14F-4D97-AF65-F5344CB8AC3E}">
        <p14:creationId xmlns:p14="http://schemas.microsoft.com/office/powerpoint/2010/main" val="940708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3C4B755-B078-D1D2-0AB5-81571648E16F}"/>
              </a:ext>
            </a:extLst>
          </p:cNvPr>
          <p:cNvGraphicFramePr/>
          <p:nvPr>
            <p:extLst>
              <p:ext uri="{D42A27DB-BD31-4B8C-83A1-F6EECF244321}">
                <p14:modId xmlns:p14="http://schemas.microsoft.com/office/powerpoint/2010/main" val="1800861129"/>
              </p:ext>
            </p:extLst>
          </p:nvPr>
        </p:nvGraphicFramePr>
        <p:xfrm>
          <a:off x="645042" y="1311349"/>
          <a:ext cx="8045302" cy="3196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a:extLst>
              <a:ext uri="{FF2B5EF4-FFF2-40B4-BE49-F238E27FC236}">
                <a16:creationId xmlns:a16="http://schemas.microsoft.com/office/drawing/2014/main" id="{4A748F34-0802-E75E-9168-09847FACB928}"/>
              </a:ext>
            </a:extLst>
          </p:cNvPr>
          <p:cNvSpPr>
            <a:spLocks noGrp="1"/>
          </p:cNvSpPr>
          <p:nvPr>
            <p:ph type="title"/>
          </p:nvPr>
        </p:nvSpPr>
        <p:spPr>
          <a:xfrm>
            <a:off x="564056" y="510535"/>
            <a:ext cx="7704000" cy="572700"/>
          </a:xfrm>
        </p:spPr>
        <p:txBody>
          <a:bodyPr/>
          <a:lstStyle/>
          <a:p>
            <a:r>
              <a:rPr lang="en-US" dirty="0"/>
              <a:t>Irrigation SETUP</a:t>
            </a:r>
            <a:endParaRPr lang="en-IN" dirty="0"/>
          </a:p>
        </p:txBody>
      </p:sp>
    </p:spTree>
    <p:extLst>
      <p:ext uri="{BB962C8B-B14F-4D97-AF65-F5344CB8AC3E}">
        <p14:creationId xmlns:p14="http://schemas.microsoft.com/office/powerpoint/2010/main" val="3364557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ADE2-6BBC-B82C-3E42-B42A27BF3588}"/>
              </a:ext>
            </a:extLst>
          </p:cNvPr>
          <p:cNvSpPr>
            <a:spLocks noGrp="1"/>
          </p:cNvSpPr>
          <p:nvPr>
            <p:ph type="title"/>
          </p:nvPr>
        </p:nvSpPr>
        <p:spPr>
          <a:xfrm>
            <a:off x="812149" y="456172"/>
            <a:ext cx="7704000" cy="572700"/>
          </a:xfrm>
        </p:spPr>
        <p:txBody>
          <a:bodyPr/>
          <a:lstStyle/>
          <a:p>
            <a:r>
              <a:rPr lang="en-US" dirty="0"/>
              <a:t>BIG PICTURE OF THE SYSTEM</a:t>
            </a:r>
            <a:endParaRPr lang="en-IN" dirty="0"/>
          </a:p>
        </p:txBody>
      </p:sp>
      <p:pic>
        <p:nvPicPr>
          <p:cNvPr id="4" name="Picture 3">
            <a:extLst>
              <a:ext uri="{FF2B5EF4-FFF2-40B4-BE49-F238E27FC236}">
                <a16:creationId xmlns:a16="http://schemas.microsoft.com/office/drawing/2014/main" id="{DFD2D438-F055-1D55-1AF8-4EA867A06E0A}"/>
              </a:ext>
            </a:extLst>
          </p:cNvPr>
          <p:cNvPicPr>
            <a:picLocks noChangeAspect="1"/>
          </p:cNvPicPr>
          <p:nvPr/>
        </p:nvPicPr>
        <p:blipFill rotWithShape="1">
          <a:blip r:embed="rId2"/>
          <a:srcRect l="5116" t="21636" r="1317" b="16072"/>
          <a:stretch/>
        </p:blipFill>
        <p:spPr>
          <a:xfrm>
            <a:off x="467833" y="1112874"/>
            <a:ext cx="8555666" cy="3203945"/>
          </a:xfrm>
          <a:prstGeom prst="rect">
            <a:avLst/>
          </a:prstGeom>
        </p:spPr>
      </p:pic>
      <p:pic>
        <p:nvPicPr>
          <p:cNvPr id="14" name="Picture 13">
            <a:extLst>
              <a:ext uri="{FF2B5EF4-FFF2-40B4-BE49-F238E27FC236}">
                <a16:creationId xmlns:a16="http://schemas.microsoft.com/office/drawing/2014/main" id="{40A7D2E8-5993-1BD8-7DA5-C85AF6DFB7E1}"/>
              </a:ext>
            </a:extLst>
          </p:cNvPr>
          <p:cNvPicPr>
            <a:picLocks noChangeAspect="1"/>
          </p:cNvPicPr>
          <p:nvPr/>
        </p:nvPicPr>
        <p:blipFill rotWithShape="1">
          <a:blip r:embed="rId3"/>
          <a:srcRect l="5116" t="21636" r="1317" b="13454"/>
          <a:stretch/>
        </p:blipFill>
        <p:spPr>
          <a:xfrm>
            <a:off x="467833" y="1112874"/>
            <a:ext cx="8555666" cy="3338624"/>
          </a:xfrm>
          <a:prstGeom prst="rect">
            <a:avLst/>
          </a:prstGeom>
        </p:spPr>
      </p:pic>
    </p:spTree>
    <p:extLst>
      <p:ext uri="{BB962C8B-B14F-4D97-AF65-F5344CB8AC3E}">
        <p14:creationId xmlns:p14="http://schemas.microsoft.com/office/powerpoint/2010/main" val="324846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TIMELINE</a:t>
            </a:r>
            <a:endParaRPr/>
          </a:p>
        </p:txBody>
      </p:sp>
      <p:sp>
        <p:nvSpPr>
          <p:cNvPr id="246" name="Google Shape;246;p13"/>
          <p:cNvSpPr txBox="1"/>
          <p:nvPr/>
        </p:nvSpPr>
        <p:spPr>
          <a:xfrm flipH="1">
            <a:off x="491400" y="3195375"/>
            <a:ext cx="1812300" cy="465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191919"/>
              </a:solidFill>
              <a:latin typeface="Bebas Neue"/>
              <a:ea typeface="Bebas Neue"/>
              <a:cs typeface="Bebas Neue"/>
              <a:sym typeface="Bebas Neue"/>
            </a:endParaRPr>
          </a:p>
        </p:txBody>
      </p:sp>
      <p:sp>
        <p:nvSpPr>
          <p:cNvPr id="247" name="Google Shape;247;p13"/>
          <p:cNvSpPr txBox="1"/>
          <p:nvPr/>
        </p:nvSpPr>
        <p:spPr>
          <a:xfrm flipH="1">
            <a:off x="2531050" y="3140173"/>
            <a:ext cx="1812300" cy="31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solidFill>
                  <a:srgbClr val="191919"/>
                </a:solidFill>
                <a:latin typeface="Open Sans"/>
                <a:ea typeface="Open Sans"/>
                <a:cs typeface="Open Sans"/>
                <a:sym typeface="Open Sans"/>
              </a:rPr>
              <a:t>System setup and sensor integration</a:t>
            </a:r>
            <a:endParaRPr sz="1100" b="1" i="0" u="none" strike="noStrike" cap="none">
              <a:solidFill>
                <a:srgbClr val="191919"/>
              </a:solidFill>
              <a:latin typeface="Open Sans"/>
              <a:ea typeface="Open Sans"/>
              <a:cs typeface="Open Sans"/>
              <a:sym typeface="Open Sans"/>
            </a:endParaRPr>
          </a:p>
        </p:txBody>
      </p:sp>
      <p:sp>
        <p:nvSpPr>
          <p:cNvPr id="248" name="Google Shape;248;p13"/>
          <p:cNvSpPr txBox="1"/>
          <p:nvPr/>
        </p:nvSpPr>
        <p:spPr>
          <a:xfrm flipH="1">
            <a:off x="491400" y="3216550"/>
            <a:ext cx="1963800" cy="31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solidFill>
                  <a:srgbClr val="191919"/>
                </a:solidFill>
                <a:latin typeface="Open Sans"/>
                <a:ea typeface="Open Sans"/>
                <a:cs typeface="Open Sans"/>
                <a:sym typeface="Open Sans"/>
              </a:rPr>
              <a:t>CNN Model Development </a:t>
            </a:r>
            <a:endParaRPr sz="1100" b="1" i="0" u="none" strike="noStrike" cap="none">
              <a:solidFill>
                <a:srgbClr val="191919"/>
              </a:solidFill>
              <a:latin typeface="Open Sans"/>
              <a:ea typeface="Open Sans"/>
              <a:cs typeface="Open Sans"/>
              <a:sym typeface="Open Sans"/>
            </a:endParaRPr>
          </a:p>
        </p:txBody>
      </p:sp>
      <p:sp>
        <p:nvSpPr>
          <p:cNvPr id="249" name="Google Shape;249;p13"/>
          <p:cNvSpPr txBox="1"/>
          <p:nvPr/>
        </p:nvSpPr>
        <p:spPr>
          <a:xfrm flipH="1">
            <a:off x="4419200" y="3207823"/>
            <a:ext cx="1812300" cy="31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solidFill>
                  <a:srgbClr val="191919"/>
                </a:solidFill>
                <a:latin typeface="Open Sans"/>
                <a:ea typeface="Open Sans"/>
                <a:cs typeface="Open Sans"/>
                <a:sym typeface="Open Sans"/>
              </a:rPr>
              <a:t>Irrigation Automation</a:t>
            </a:r>
            <a:endParaRPr sz="1100" b="1" i="0" u="none" strike="noStrike" cap="none">
              <a:solidFill>
                <a:srgbClr val="191919"/>
              </a:solidFill>
              <a:latin typeface="Open Sans"/>
              <a:ea typeface="Open Sans"/>
              <a:cs typeface="Open Sans"/>
              <a:sym typeface="Open Sans"/>
            </a:endParaRPr>
          </a:p>
        </p:txBody>
      </p:sp>
      <p:sp>
        <p:nvSpPr>
          <p:cNvPr id="250" name="Google Shape;250;p13"/>
          <p:cNvSpPr txBox="1"/>
          <p:nvPr/>
        </p:nvSpPr>
        <p:spPr>
          <a:xfrm flipH="1">
            <a:off x="6383100" y="3207825"/>
            <a:ext cx="1963800" cy="319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solidFill>
                  <a:srgbClr val="191919"/>
                </a:solidFill>
                <a:latin typeface="Open Sans"/>
                <a:ea typeface="Open Sans"/>
                <a:cs typeface="Open Sans"/>
                <a:sym typeface="Open Sans"/>
              </a:rPr>
              <a:t>Application Development and Integration</a:t>
            </a:r>
            <a:endParaRPr sz="1100" b="1" i="0" u="none" strike="noStrike" cap="none">
              <a:solidFill>
                <a:srgbClr val="191919"/>
              </a:solidFill>
              <a:latin typeface="Open Sans"/>
              <a:ea typeface="Open Sans"/>
              <a:cs typeface="Open Sans"/>
              <a:sym typeface="Open Sans"/>
            </a:endParaRPr>
          </a:p>
        </p:txBody>
      </p:sp>
      <p:sp>
        <p:nvSpPr>
          <p:cNvPr id="251" name="Google Shape;251;p13"/>
          <p:cNvSpPr/>
          <p:nvPr/>
        </p:nvSpPr>
        <p:spPr>
          <a:xfrm>
            <a:off x="1065150" y="2162850"/>
            <a:ext cx="664800" cy="66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3"/>
          <p:cNvSpPr/>
          <p:nvPr/>
        </p:nvSpPr>
        <p:spPr>
          <a:xfrm>
            <a:off x="3029050" y="2162850"/>
            <a:ext cx="664800" cy="66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3"/>
          <p:cNvSpPr/>
          <p:nvPr/>
        </p:nvSpPr>
        <p:spPr>
          <a:xfrm>
            <a:off x="4992950" y="2162850"/>
            <a:ext cx="664800" cy="66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3"/>
          <p:cNvSpPr/>
          <p:nvPr/>
        </p:nvSpPr>
        <p:spPr>
          <a:xfrm>
            <a:off x="6956850" y="2162850"/>
            <a:ext cx="664800" cy="66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3"/>
          <p:cNvSpPr txBox="1"/>
          <p:nvPr/>
        </p:nvSpPr>
        <p:spPr>
          <a:xfrm flipH="1">
            <a:off x="491400" y="1475913"/>
            <a:ext cx="1812300" cy="37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1700">
                <a:solidFill>
                  <a:srgbClr val="191919"/>
                </a:solidFill>
                <a:latin typeface="Bebas Neue"/>
                <a:ea typeface="Bebas Neue"/>
                <a:cs typeface="Bebas Neue"/>
                <a:sym typeface="Bebas Neue"/>
              </a:rPr>
              <a:t>PHASE 1</a:t>
            </a:r>
            <a:endParaRPr sz="1700" b="0" i="0" u="none" strike="noStrike" cap="none">
              <a:solidFill>
                <a:srgbClr val="191919"/>
              </a:solidFill>
              <a:latin typeface="Bebas Neue"/>
              <a:ea typeface="Bebas Neue"/>
              <a:cs typeface="Bebas Neue"/>
              <a:sym typeface="Bebas Neue"/>
            </a:endParaRPr>
          </a:p>
        </p:txBody>
      </p:sp>
      <p:sp>
        <p:nvSpPr>
          <p:cNvPr id="256" name="Google Shape;256;p13"/>
          <p:cNvSpPr txBox="1"/>
          <p:nvPr/>
        </p:nvSpPr>
        <p:spPr>
          <a:xfrm flipH="1">
            <a:off x="2455300" y="1475913"/>
            <a:ext cx="1812300" cy="37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hlink"/>
              </a:buClr>
              <a:buSzPts val="1100"/>
              <a:buFont typeface="Arial"/>
              <a:buNone/>
            </a:pPr>
            <a:r>
              <a:rPr lang="en" sz="1700">
                <a:solidFill>
                  <a:srgbClr val="191919"/>
                </a:solidFill>
                <a:latin typeface="Bebas Neue"/>
                <a:ea typeface="Bebas Neue"/>
                <a:cs typeface="Bebas Neue"/>
                <a:sym typeface="Bebas Neue"/>
              </a:rPr>
              <a:t>PHASE 2</a:t>
            </a:r>
            <a:endParaRPr sz="1700" b="0" i="0" u="none" strike="noStrike" cap="none">
              <a:solidFill>
                <a:srgbClr val="191919"/>
              </a:solidFill>
              <a:latin typeface="Bebas Neue"/>
              <a:ea typeface="Bebas Neue"/>
              <a:cs typeface="Bebas Neue"/>
              <a:sym typeface="Bebas Neue"/>
            </a:endParaRPr>
          </a:p>
        </p:txBody>
      </p:sp>
      <p:sp>
        <p:nvSpPr>
          <p:cNvPr id="257" name="Google Shape;257;p13"/>
          <p:cNvSpPr txBox="1"/>
          <p:nvPr/>
        </p:nvSpPr>
        <p:spPr>
          <a:xfrm flipH="1">
            <a:off x="4419200" y="1475913"/>
            <a:ext cx="1812300" cy="37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hlink"/>
              </a:buClr>
              <a:buSzPts val="1100"/>
              <a:buFont typeface="Arial"/>
              <a:buNone/>
            </a:pPr>
            <a:r>
              <a:rPr lang="en" sz="1700">
                <a:solidFill>
                  <a:srgbClr val="191919"/>
                </a:solidFill>
                <a:latin typeface="Bebas Neue"/>
                <a:ea typeface="Bebas Neue"/>
                <a:cs typeface="Bebas Neue"/>
                <a:sym typeface="Bebas Neue"/>
              </a:rPr>
              <a:t>PHASE 3</a:t>
            </a:r>
            <a:endParaRPr sz="1700" b="0" i="0" u="none" strike="noStrike" cap="none">
              <a:solidFill>
                <a:srgbClr val="191919"/>
              </a:solidFill>
              <a:latin typeface="Bebas Neue"/>
              <a:ea typeface="Bebas Neue"/>
              <a:cs typeface="Bebas Neue"/>
              <a:sym typeface="Bebas Neue"/>
            </a:endParaRPr>
          </a:p>
        </p:txBody>
      </p:sp>
      <p:sp>
        <p:nvSpPr>
          <p:cNvPr id="258" name="Google Shape;258;p13"/>
          <p:cNvSpPr txBox="1"/>
          <p:nvPr/>
        </p:nvSpPr>
        <p:spPr>
          <a:xfrm flipH="1">
            <a:off x="6383100" y="1475913"/>
            <a:ext cx="1812300" cy="37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hlink"/>
              </a:buClr>
              <a:buSzPts val="1100"/>
              <a:buFont typeface="Arial"/>
              <a:buNone/>
            </a:pPr>
            <a:r>
              <a:rPr lang="en" sz="1700">
                <a:solidFill>
                  <a:srgbClr val="191919"/>
                </a:solidFill>
                <a:latin typeface="Bebas Neue"/>
                <a:ea typeface="Bebas Neue"/>
                <a:cs typeface="Bebas Neue"/>
                <a:sym typeface="Bebas Neue"/>
              </a:rPr>
              <a:t>PHASE 4</a:t>
            </a:r>
            <a:endParaRPr sz="1700" b="0" i="0" u="none" strike="noStrike" cap="none">
              <a:solidFill>
                <a:srgbClr val="191919"/>
              </a:solidFill>
              <a:latin typeface="Bebas Neue"/>
              <a:ea typeface="Bebas Neue"/>
              <a:cs typeface="Bebas Neue"/>
              <a:sym typeface="Bebas Neue"/>
            </a:endParaRPr>
          </a:p>
        </p:txBody>
      </p:sp>
      <p:cxnSp>
        <p:nvCxnSpPr>
          <p:cNvPr id="259" name="Google Shape;259;p13"/>
          <p:cNvCxnSpPr>
            <a:stCxn id="246" idx="0"/>
            <a:endCxn id="251" idx="2"/>
          </p:cNvCxnSpPr>
          <p:nvPr/>
        </p:nvCxnSpPr>
        <p:spPr>
          <a:xfrm rot="10800000">
            <a:off x="1397550" y="2827575"/>
            <a:ext cx="0" cy="367800"/>
          </a:xfrm>
          <a:prstGeom prst="straightConnector1">
            <a:avLst/>
          </a:prstGeom>
          <a:noFill/>
          <a:ln w="9525" cap="flat" cmpd="sng">
            <a:solidFill>
              <a:schemeClr val="dk1"/>
            </a:solidFill>
            <a:prstDash val="solid"/>
            <a:round/>
            <a:headEnd type="none" w="sm" len="sm"/>
            <a:tailEnd type="none" w="sm" len="sm"/>
          </a:ln>
        </p:spPr>
      </p:cxnSp>
      <p:cxnSp>
        <p:nvCxnSpPr>
          <p:cNvPr id="260" name="Google Shape;260;p13"/>
          <p:cNvCxnSpPr>
            <a:stCxn id="251" idx="0"/>
            <a:endCxn id="255" idx="2"/>
          </p:cNvCxnSpPr>
          <p:nvPr/>
        </p:nvCxnSpPr>
        <p:spPr>
          <a:xfrm rot="10800000">
            <a:off x="1397550" y="1850250"/>
            <a:ext cx="0" cy="312600"/>
          </a:xfrm>
          <a:prstGeom prst="straightConnector1">
            <a:avLst/>
          </a:prstGeom>
          <a:noFill/>
          <a:ln w="9525" cap="flat" cmpd="sng">
            <a:solidFill>
              <a:schemeClr val="dk1"/>
            </a:solidFill>
            <a:prstDash val="solid"/>
            <a:round/>
            <a:headEnd type="none" w="sm" len="sm"/>
            <a:tailEnd type="none" w="sm" len="sm"/>
          </a:ln>
        </p:spPr>
      </p:cxnSp>
      <p:cxnSp>
        <p:nvCxnSpPr>
          <p:cNvPr id="261" name="Google Shape;261;p13"/>
          <p:cNvCxnSpPr>
            <a:stCxn id="252" idx="0"/>
            <a:endCxn id="256" idx="2"/>
          </p:cNvCxnSpPr>
          <p:nvPr/>
        </p:nvCxnSpPr>
        <p:spPr>
          <a:xfrm rot="10800000">
            <a:off x="3361450" y="1850250"/>
            <a:ext cx="0" cy="312600"/>
          </a:xfrm>
          <a:prstGeom prst="straightConnector1">
            <a:avLst/>
          </a:prstGeom>
          <a:noFill/>
          <a:ln w="9525" cap="flat" cmpd="sng">
            <a:solidFill>
              <a:schemeClr val="dk1"/>
            </a:solidFill>
            <a:prstDash val="solid"/>
            <a:round/>
            <a:headEnd type="none" w="sm" len="sm"/>
            <a:tailEnd type="none" w="sm" len="sm"/>
          </a:ln>
        </p:spPr>
      </p:cxnSp>
      <p:cxnSp>
        <p:nvCxnSpPr>
          <p:cNvPr id="262" name="Google Shape;262;p13"/>
          <p:cNvCxnSpPr>
            <a:stCxn id="263" idx="0"/>
            <a:endCxn id="252" idx="2"/>
          </p:cNvCxnSpPr>
          <p:nvPr/>
        </p:nvCxnSpPr>
        <p:spPr>
          <a:xfrm rot="10800000">
            <a:off x="3361450" y="2827650"/>
            <a:ext cx="0" cy="367800"/>
          </a:xfrm>
          <a:prstGeom prst="straightConnector1">
            <a:avLst/>
          </a:prstGeom>
          <a:noFill/>
          <a:ln w="9525" cap="flat" cmpd="sng">
            <a:solidFill>
              <a:schemeClr val="dk1"/>
            </a:solidFill>
            <a:prstDash val="solid"/>
            <a:round/>
            <a:headEnd type="none" w="sm" len="sm"/>
            <a:tailEnd type="none" w="sm" len="sm"/>
          </a:ln>
        </p:spPr>
      </p:cxnSp>
      <p:cxnSp>
        <p:nvCxnSpPr>
          <p:cNvPr id="264" name="Google Shape;264;p13"/>
          <p:cNvCxnSpPr>
            <a:stCxn id="253" idx="0"/>
            <a:endCxn id="257" idx="2"/>
          </p:cNvCxnSpPr>
          <p:nvPr/>
        </p:nvCxnSpPr>
        <p:spPr>
          <a:xfrm rot="10800000">
            <a:off x="5325350" y="1850250"/>
            <a:ext cx="0" cy="312600"/>
          </a:xfrm>
          <a:prstGeom prst="straightConnector1">
            <a:avLst/>
          </a:prstGeom>
          <a:noFill/>
          <a:ln w="9525" cap="flat" cmpd="sng">
            <a:solidFill>
              <a:schemeClr val="dk1"/>
            </a:solidFill>
            <a:prstDash val="solid"/>
            <a:round/>
            <a:headEnd type="none" w="sm" len="sm"/>
            <a:tailEnd type="none" w="sm" len="sm"/>
          </a:ln>
        </p:spPr>
      </p:cxnSp>
      <p:cxnSp>
        <p:nvCxnSpPr>
          <p:cNvPr id="265" name="Google Shape;265;p13"/>
          <p:cNvCxnSpPr>
            <a:stCxn id="266" idx="0"/>
            <a:endCxn id="253" idx="2"/>
          </p:cNvCxnSpPr>
          <p:nvPr/>
        </p:nvCxnSpPr>
        <p:spPr>
          <a:xfrm rot="10800000">
            <a:off x="5325350" y="2827650"/>
            <a:ext cx="0" cy="367800"/>
          </a:xfrm>
          <a:prstGeom prst="straightConnector1">
            <a:avLst/>
          </a:prstGeom>
          <a:noFill/>
          <a:ln w="9525" cap="flat" cmpd="sng">
            <a:solidFill>
              <a:schemeClr val="dk1"/>
            </a:solidFill>
            <a:prstDash val="solid"/>
            <a:round/>
            <a:headEnd type="none" w="sm" len="sm"/>
            <a:tailEnd type="none" w="sm" len="sm"/>
          </a:ln>
        </p:spPr>
      </p:cxnSp>
      <p:cxnSp>
        <p:nvCxnSpPr>
          <p:cNvPr id="267" name="Google Shape;267;p13"/>
          <p:cNvCxnSpPr>
            <a:stCxn id="254" idx="0"/>
            <a:endCxn id="258" idx="2"/>
          </p:cNvCxnSpPr>
          <p:nvPr/>
        </p:nvCxnSpPr>
        <p:spPr>
          <a:xfrm rot="10800000">
            <a:off x="7289250" y="1850250"/>
            <a:ext cx="0" cy="312600"/>
          </a:xfrm>
          <a:prstGeom prst="straightConnector1">
            <a:avLst/>
          </a:prstGeom>
          <a:noFill/>
          <a:ln w="9525" cap="flat" cmpd="sng">
            <a:solidFill>
              <a:schemeClr val="dk1"/>
            </a:solidFill>
            <a:prstDash val="solid"/>
            <a:round/>
            <a:headEnd type="none" w="sm" len="sm"/>
            <a:tailEnd type="none" w="sm" len="sm"/>
          </a:ln>
        </p:spPr>
      </p:cxnSp>
      <p:cxnSp>
        <p:nvCxnSpPr>
          <p:cNvPr id="268" name="Google Shape;268;p13"/>
          <p:cNvCxnSpPr>
            <a:stCxn id="269" idx="0"/>
            <a:endCxn id="254" idx="2"/>
          </p:cNvCxnSpPr>
          <p:nvPr/>
        </p:nvCxnSpPr>
        <p:spPr>
          <a:xfrm rot="10800000">
            <a:off x="7289250" y="2827650"/>
            <a:ext cx="0" cy="367800"/>
          </a:xfrm>
          <a:prstGeom prst="straightConnector1">
            <a:avLst/>
          </a:prstGeom>
          <a:noFill/>
          <a:ln w="9525" cap="flat" cmpd="sng">
            <a:solidFill>
              <a:schemeClr val="dk1"/>
            </a:solidFill>
            <a:prstDash val="solid"/>
            <a:round/>
            <a:headEnd type="none" w="sm" len="sm"/>
            <a:tailEnd type="none" w="sm" len="sm"/>
          </a:ln>
        </p:spPr>
      </p:cxnSp>
      <p:cxnSp>
        <p:nvCxnSpPr>
          <p:cNvPr id="270" name="Google Shape;270;p13"/>
          <p:cNvCxnSpPr>
            <a:stCxn id="251" idx="3"/>
            <a:endCxn id="252" idx="1"/>
          </p:cNvCxnSpPr>
          <p:nvPr/>
        </p:nvCxnSpPr>
        <p:spPr>
          <a:xfrm>
            <a:off x="1729950" y="2495250"/>
            <a:ext cx="1299000" cy="0"/>
          </a:xfrm>
          <a:prstGeom prst="straightConnector1">
            <a:avLst/>
          </a:prstGeom>
          <a:noFill/>
          <a:ln w="9525" cap="flat" cmpd="sng">
            <a:solidFill>
              <a:schemeClr val="dk1"/>
            </a:solidFill>
            <a:prstDash val="solid"/>
            <a:round/>
            <a:headEnd type="none" w="sm" len="sm"/>
            <a:tailEnd type="none" w="sm" len="sm"/>
          </a:ln>
        </p:spPr>
      </p:cxnSp>
      <p:cxnSp>
        <p:nvCxnSpPr>
          <p:cNvPr id="271" name="Google Shape;271;p13"/>
          <p:cNvCxnSpPr>
            <a:stCxn id="252" idx="3"/>
            <a:endCxn id="253" idx="1"/>
          </p:cNvCxnSpPr>
          <p:nvPr/>
        </p:nvCxnSpPr>
        <p:spPr>
          <a:xfrm>
            <a:off x="3693850" y="2495250"/>
            <a:ext cx="1299000" cy="0"/>
          </a:xfrm>
          <a:prstGeom prst="straightConnector1">
            <a:avLst/>
          </a:prstGeom>
          <a:noFill/>
          <a:ln w="9525" cap="flat" cmpd="sng">
            <a:solidFill>
              <a:schemeClr val="dk1"/>
            </a:solidFill>
            <a:prstDash val="solid"/>
            <a:round/>
            <a:headEnd type="none" w="sm" len="sm"/>
            <a:tailEnd type="none" w="sm" len="sm"/>
          </a:ln>
        </p:spPr>
      </p:cxnSp>
      <p:cxnSp>
        <p:nvCxnSpPr>
          <p:cNvPr id="272" name="Google Shape;272;p13"/>
          <p:cNvCxnSpPr>
            <a:stCxn id="253" idx="3"/>
            <a:endCxn id="254" idx="1"/>
          </p:cNvCxnSpPr>
          <p:nvPr/>
        </p:nvCxnSpPr>
        <p:spPr>
          <a:xfrm>
            <a:off x="5657750" y="2495250"/>
            <a:ext cx="1299000" cy="0"/>
          </a:xfrm>
          <a:prstGeom prst="straightConnector1">
            <a:avLst/>
          </a:prstGeom>
          <a:noFill/>
          <a:ln w="9525" cap="flat" cmpd="sng">
            <a:solidFill>
              <a:schemeClr val="dk1"/>
            </a:solidFill>
            <a:prstDash val="solid"/>
            <a:round/>
            <a:headEnd type="none" w="sm" len="sm"/>
            <a:tailEnd type="none" w="sm" len="sm"/>
          </a:ln>
        </p:spPr>
      </p:cxnSp>
      <p:pic>
        <p:nvPicPr>
          <p:cNvPr id="273" name="Google Shape;273;p13"/>
          <p:cNvPicPr preferRelativeResize="0"/>
          <p:nvPr/>
        </p:nvPicPr>
        <p:blipFill rotWithShape="1">
          <a:blip r:embed="rId3">
            <a:alphaModFix/>
          </a:blip>
          <a:srcRect/>
          <a:stretch/>
        </p:blipFill>
        <p:spPr>
          <a:xfrm rot="-274379">
            <a:off x="4935700" y="4019348"/>
            <a:ext cx="1243377" cy="812804"/>
          </a:xfrm>
          <a:prstGeom prst="rect">
            <a:avLst/>
          </a:prstGeom>
          <a:noFill/>
          <a:ln>
            <a:noFill/>
          </a:ln>
        </p:spPr>
      </p:pic>
      <p:pic>
        <p:nvPicPr>
          <p:cNvPr id="274" name="Google Shape;274;p13"/>
          <p:cNvPicPr preferRelativeResize="0"/>
          <p:nvPr/>
        </p:nvPicPr>
        <p:blipFill rotWithShape="1">
          <a:blip r:embed="rId4">
            <a:alphaModFix/>
          </a:blip>
          <a:srcRect/>
          <a:stretch/>
        </p:blipFill>
        <p:spPr>
          <a:xfrm>
            <a:off x="6878912" y="499000"/>
            <a:ext cx="2759975" cy="664400"/>
          </a:xfrm>
          <a:prstGeom prst="rect">
            <a:avLst/>
          </a:prstGeom>
          <a:noFill/>
          <a:ln>
            <a:noFill/>
          </a:ln>
        </p:spPr>
      </p:pic>
      <p:sp>
        <p:nvSpPr>
          <p:cNvPr id="275" name="Google Shape;275;p13"/>
          <p:cNvSpPr/>
          <p:nvPr/>
        </p:nvSpPr>
        <p:spPr>
          <a:xfrm rot="-1799967">
            <a:off x="8621173" y="3526348"/>
            <a:ext cx="359303" cy="292351"/>
          </a:xfrm>
          <a:custGeom>
            <a:avLst/>
            <a:gdLst/>
            <a:ahLst/>
            <a:cxnLst/>
            <a:rect l="l" t="t" r="r" b="b"/>
            <a:pathLst>
              <a:path w="8385" h="6822" extrusionOk="0">
                <a:moveTo>
                  <a:pt x="6100" y="5412"/>
                </a:moveTo>
                <a:cubicBezTo>
                  <a:pt x="8385" y="2725"/>
                  <a:pt x="1940" y="0"/>
                  <a:pt x="524" y="2496"/>
                </a:cubicBezTo>
                <a:cubicBezTo>
                  <a:pt x="1" y="3423"/>
                  <a:pt x="512" y="5528"/>
                  <a:pt x="1950" y="6257"/>
                </a:cubicBezTo>
                <a:cubicBezTo>
                  <a:pt x="3061" y="6821"/>
                  <a:pt x="4921" y="6297"/>
                  <a:pt x="6100" y="541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6" name="Google Shape;276;p13"/>
          <p:cNvPicPr preferRelativeResize="0"/>
          <p:nvPr/>
        </p:nvPicPr>
        <p:blipFill rotWithShape="1">
          <a:blip r:embed="rId5">
            <a:alphaModFix/>
          </a:blip>
          <a:srcRect/>
          <a:stretch/>
        </p:blipFill>
        <p:spPr>
          <a:xfrm>
            <a:off x="-408675" y="3410113"/>
            <a:ext cx="1365454" cy="2031275"/>
          </a:xfrm>
          <a:prstGeom prst="rect">
            <a:avLst/>
          </a:prstGeom>
          <a:noFill/>
          <a:ln>
            <a:noFill/>
          </a:ln>
        </p:spPr>
      </p:pic>
      <p:pic>
        <p:nvPicPr>
          <p:cNvPr id="277" name="Google Shape;277;p13"/>
          <p:cNvPicPr preferRelativeResize="0"/>
          <p:nvPr/>
        </p:nvPicPr>
        <p:blipFill>
          <a:blip r:embed="rId6">
            <a:alphaModFix/>
          </a:blip>
          <a:stretch>
            <a:fillRect/>
          </a:stretch>
        </p:blipFill>
        <p:spPr>
          <a:xfrm>
            <a:off x="3132724" y="2266537"/>
            <a:ext cx="457350" cy="457350"/>
          </a:xfrm>
          <a:prstGeom prst="rect">
            <a:avLst/>
          </a:prstGeom>
          <a:noFill/>
          <a:ln>
            <a:noFill/>
          </a:ln>
        </p:spPr>
      </p:pic>
      <p:pic>
        <p:nvPicPr>
          <p:cNvPr id="278" name="Google Shape;278;p13"/>
          <p:cNvPicPr preferRelativeResize="0"/>
          <p:nvPr/>
        </p:nvPicPr>
        <p:blipFill>
          <a:blip r:embed="rId7">
            <a:alphaModFix/>
          </a:blip>
          <a:stretch>
            <a:fillRect/>
          </a:stretch>
        </p:blipFill>
        <p:spPr>
          <a:xfrm>
            <a:off x="1168825" y="2266524"/>
            <a:ext cx="457350" cy="457376"/>
          </a:xfrm>
          <a:prstGeom prst="rect">
            <a:avLst/>
          </a:prstGeom>
          <a:noFill/>
          <a:ln>
            <a:noFill/>
          </a:ln>
        </p:spPr>
      </p:pic>
      <p:pic>
        <p:nvPicPr>
          <p:cNvPr id="279" name="Google Shape;279;p13"/>
          <p:cNvPicPr preferRelativeResize="0"/>
          <p:nvPr/>
        </p:nvPicPr>
        <p:blipFill>
          <a:blip r:embed="rId8">
            <a:alphaModFix/>
          </a:blip>
          <a:stretch>
            <a:fillRect/>
          </a:stretch>
        </p:blipFill>
        <p:spPr>
          <a:xfrm flipH="1">
            <a:off x="5038950" y="2208900"/>
            <a:ext cx="572700" cy="572700"/>
          </a:xfrm>
          <a:prstGeom prst="rect">
            <a:avLst/>
          </a:prstGeom>
          <a:noFill/>
          <a:ln>
            <a:noFill/>
          </a:ln>
        </p:spPr>
      </p:pic>
      <p:pic>
        <p:nvPicPr>
          <p:cNvPr id="280" name="Google Shape;280;p13"/>
          <p:cNvPicPr preferRelativeResize="0"/>
          <p:nvPr/>
        </p:nvPicPr>
        <p:blipFill>
          <a:blip r:embed="rId9">
            <a:alphaModFix/>
          </a:blip>
          <a:stretch>
            <a:fillRect/>
          </a:stretch>
        </p:blipFill>
        <p:spPr>
          <a:xfrm>
            <a:off x="7060624" y="2266576"/>
            <a:ext cx="457350" cy="457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B56BE-A85E-180B-C5A0-18047413E0AC}"/>
              </a:ext>
            </a:extLst>
          </p:cNvPr>
          <p:cNvSpPr>
            <a:spLocks noGrp="1"/>
          </p:cNvSpPr>
          <p:nvPr>
            <p:ph type="ctrTitle"/>
          </p:nvPr>
        </p:nvSpPr>
        <p:spPr>
          <a:xfrm>
            <a:off x="666307" y="672308"/>
            <a:ext cx="8038214" cy="582333"/>
          </a:xfrm>
        </p:spPr>
        <p:txBody>
          <a:bodyPr/>
          <a:lstStyle/>
          <a:p>
            <a:pPr algn="ctr"/>
            <a:r>
              <a:rPr lang="en-US" sz="3200" dirty="0"/>
              <a:t>Team CONTRIBUTION</a:t>
            </a:r>
            <a:endParaRPr lang="en-IN" sz="3200" dirty="0"/>
          </a:p>
        </p:txBody>
      </p:sp>
      <p:graphicFrame>
        <p:nvGraphicFramePr>
          <p:cNvPr id="4" name="Table 3">
            <a:extLst>
              <a:ext uri="{FF2B5EF4-FFF2-40B4-BE49-F238E27FC236}">
                <a16:creationId xmlns:a16="http://schemas.microsoft.com/office/drawing/2014/main" id="{F69C541B-BE60-D0AF-885B-EB3252350780}"/>
              </a:ext>
            </a:extLst>
          </p:cNvPr>
          <p:cNvGraphicFramePr>
            <a:graphicFrameLocks noGrp="1"/>
          </p:cNvGraphicFramePr>
          <p:nvPr>
            <p:extLst>
              <p:ext uri="{D42A27DB-BD31-4B8C-83A1-F6EECF244321}">
                <p14:modId xmlns:p14="http://schemas.microsoft.com/office/powerpoint/2010/main" val="8381810"/>
              </p:ext>
            </p:extLst>
          </p:nvPr>
        </p:nvGraphicFramePr>
        <p:xfrm>
          <a:off x="382772" y="1141228"/>
          <a:ext cx="8470604" cy="4002273"/>
        </p:xfrm>
        <a:graphic>
          <a:graphicData uri="http://schemas.openxmlformats.org/drawingml/2006/table">
            <a:tbl>
              <a:tblPr firstRow="1" bandRow="1">
                <a:tableStyleId>{221AF6D3-A839-4AD5-B5C1-E20763872039}</a:tableStyleId>
              </a:tblPr>
              <a:tblGrid>
                <a:gridCol w="2813576">
                  <a:extLst>
                    <a:ext uri="{9D8B030D-6E8A-4147-A177-3AD203B41FA5}">
                      <a16:colId xmlns:a16="http://schemas.microsoft.com/office/drawing/2014/main" val="1541695007"/>
                    </a:ext>
                  </a:extLst>
                </a:gridCol>
                <a:gridCol w="2828514">
                  <a:extLst>
                    <a:ext uri="{9D8B030D-6E8A-4147-A177-3AD203B41FA5}">
                      <a16:colId xmlns:a16="http://schemas.microsoft.com/office/drawing/2014/main" val="1783992355"/>
                    </a:ext>
                  </a:extLst>
                </a:gridCol>
                <a:gridCol w="2828514">
                  <a:extLst>
                    <a:ext uri="{9D8B030D-6E8A-4147-A177-3AD203B41FA5}">
                      <a16:colId xmlns:a16="http://schemas.microsoft.com/office/drawing/2014/main" val="3584367226"/>
                    </a:ext>
                  </a:extLst>
                </a:gridCol>
              </a:tblGrid>
              <a:tr h="381853">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Sandhiya M  (2020506078)</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Girish G (2020506028)</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Swetha Das R (2020506100)</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626879483"/>
                  </a:ext>
                </a:extLst>
              </a:tr>
              <a:tr h="309438">
                <a:tc gridSpan="3">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Fertigation Model</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tc hMerge="1">
                  <a:txBody>
                    <a:bodyPr/>
                    <a:lstStyle/>
                    <a:p>
                      <a:pPr algn="ctr"/>
                      <a:endParaRPr lang="en-IN" sz="1400">
                        <a:latin typeface="Open Sans" panose="020B0606030504020204" pitchFamily="34" charset="0"/>
                        <a:ea typeface="Open Sans" panose="020B0606030504020204" pitchFamily="34" charset="0"/>
                        <a:cs typeface="Open Sans" panose="020B0606030504020204" pitchFamily="34" charset="0"/>
                      </a:endParaRPr>
                    </a:p>
                  </a:txBody>
                  <a:tcPr/>
                </a:tc>
                <a:tc hMerge="1">
                  <a:txBody>
                    <a:bodyPr/>
                    <a:lstStyle/>
                    <a:p>
                      <a:pPr algn="ct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231335233"/>
                  </a:ext>
                </a:extLst>
              </a:tr>
              <a:tr h="835481">
                <a:tc>
                  <a:txBody>
                    <a:bodyPr/>
                    <a:lstStyle/>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Data Synthesis with SMOTE.</a:t>
                      </a:r>
                    </a:p>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Data Synthesis with ADASYN.</a:t>
                      </a:r>
                    </a:p>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Custom CNN model building for image classification.</a:t>
                      </a:r>
                    </a:p>
                  </a:txBody>
                  <a:tcPr/>
                </a:tc>
                <a:tc>
                  <a:txBody>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Custom CNN model building for image classification</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Parameter tuning of trained models.</a:t>
                      </a:r>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Data collection and cleaning</a:t>
                      </a:r>
                    </a:p>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Data Augmentation with web scraping.</a:t>
                      </a:r>
                    </a:p>
                  </a:txBody>
                  <a:tcPr/>
                </a:tc>
                <a:extLst>
                  <a:ext uri="{0D108BD9-81ED-4DB2-BD59-A6C34878D82A}">
                    <a16:rowId xmlns:a16="http://schemas.microsoft.com/office/drawing/2014/main" val="3694143250"/>
                  </a:ext>
                </a:extLst>
              </a:tr>
              <a:tr h="309438">
                <a:tc gridSpan="3">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Irrigation Model</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tc hMerge="1">
                  <a:txBody>
                    <a:bodyPr/>
                    <a:lstStyle/>
                    <a:p>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tc hMerge="1">
                  <a:txBody>
                    <a:bodyPr/>
                    <a:lstStyle/>
                    <a:p>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381980361"/>
                  </a:ext>
                </a:extLst>
              </a:tr>
              <a:tr h="835481">
                <a:tc>
                  <a:txBody>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Integration of codes to obtain the water need.</a:t>
                      </a:r>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Development of code snippet for Penman-Monteith equation.</a:t>
                      </a:r>
                    </a:p>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Development of code for weather data collection. </a:t>
                      </a:r>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Preprocessed the crop specific constant value.</a:t>
                      </a:r>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591264763"/>
                  </a:ext>
                </a:extLst>
              </a:tr>
              <a:tr h="309438">
                <a:tc gridSpan="3">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Hardware Organization</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tc hMerge="1">
                  <a:txBody>
                    <a:bodyPr/>
                    <a:lstStyle/>
                    <a:p>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tc hMerge="1">
                  <a:txBody>
                    <a:bodyPr/>
                    <a:lstStyle/>
                    <a:p>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081034039"/>
                  </a:ext>
                </a:extLst>
              </a:tr>
              <a:tr h="1021144">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dirty="0">
                          <a:latin typeface="Open Sans" panose="020B0606030504020204" pitchFamily="34" charset="0"/>
                          <a:ea typeface="Open Sans" panose="020B0606030504020204" pitchFamily="34" charset="0"/>
                          <a:cs typeface="Open Sans" panose="020B0606030504020204" pitchFamily="34" charset="0"/>
                        </a:rPr>
                        <a:t>RPi initialization with Raspbian OS.</a:t>
                      </a: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Connected all the sensors, camera and built a sensor network with RPi.</a:t>
                      </a:r>
                    </a:p>
                  </a:txBody>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dirty="0">
                          <a:latin typeface="Open Sans" panose="020B0606030504020204" pitchFamily="34" charset="0"/>
                          <a:ea typeface="Open Sans" panose="020B0606030504020204" pitchFamily="34" charset="0"/>
                          <a:cs typeface="Open Sans" panose="020B0606030504020204" pitchFamily="34" charset="0"/>
                        </a:rPr>
                        <a:t>Resolved dependency errors in Python.</a:t>
                      </a:r>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Built a prototype of the model with Arduino.</a:t>
                      </a:r>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687480938"/>
                  </a:ext>
                </a:extLst>
              </a:tr>
            </a:tbl>
          </a:graphicData>
        </a:graphic>
      </p:graphicFrame>
    </p:spTree>
    <p:extLst>
      <p:ext uri="{BB962C8B-B14F-4D97-AF65-F5344CB8AC3E}">
        <p14:creationId xmlns:p14="http://schemas.microsoft.com/office/powerpoint/2010/main" val="3754756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B56BE-A85E-180B-C5A0-18047413E0AC}"/>
              </a:ext>
            </a:extLst>
          </p:cNvPr>
          <p:cNvSpPr>
            <a:spLocks noGrp="1"/>
          </p:cNvSpPr>
          <p:nvPr>
            <p:ph type="ctrTitle"/>
          </p:nvPr>
        </p:nvSpPr>
        <p:spPr>
          <a:xfrm>
            <a:off x="666307" y="672308"/>
            <a:ext cx="8038214" cy="582333"/>
          </a:xfrm>
        </p:spPr>
        <p:txBody>
          <a:bodyPr/>
          <a:lstStyle/>
          <a:p>
            <a:pPr algn="ctr"/>
            <a:r>
              <a:rPr lang="en-US" sz="3200" dirty="0"/>
              <a:t>Team CONTRIBUTION</a:t>
            </a:r>
            <a:endParaRPr lang="en-IN" sz="3200" dirty="0"/>
          </a:p>
        </p:txBody>
      </p:sp>
      <p:graphicFrame>
        <p:nvGraphicFramePr>
          <p:cNvPr id="4" name="Table 3">
            <a:extLst>
              <a:ext uri="{FF2B5EF4-FFF2-40B4-BE49-F238E27FC236}">
                <a16:creationId xmlns:a16="http://schemas.microsoft.com/office/drawing/2014/main" id="{F69C541B-BE60-D0AF-885B-EB3252350780}"/>
              </a:ext>
            </a:extLst>
          </p:cNvPr>
          <p:cNvGraphicFramePr>
            <a:graphicFrameLocks noGrp="1"/>
          </p:cNvGraphicFramePr>
          <p:nvPr>
            <p:extLst>
              <p:ext uri="{D42A27DB-BD31-4B8C-83A1-F6EECF244321}">
                <p14:modId xmlns:p14="http://schemas.microsoft.com/office/powerpoint/2010/main" val="3326678950"/>
              </p:ext>
            </p:extLst>
          </p:nvPr>
        </p:nvGraphicFramePr>
        <p:xfrm>
          <a:off x="666307" y="1254641"/>
          <a:ext cx="8038214" cy="1330181"/>
        </p:xfrm>
        <a:graphic>
          <a:graphicData uri="http://schemas.openxmlformats.org/drawingml/2006/table">
            <a:tbl>
              <a:tblPr firstRow="1" bandRow="1">
                <a:tableStyleId>{221AF6D3-A839-4AD5-B5C1-E20763872039}</a:tableStyleId>
              </a:tblPr>
              <a:tblGrid>
                <a:gridCol w="2669954">
                  <a:extLst>
                    <a:ext uri="{9D8B030D-6E8A-4147-A177-3AD203B41FA5}">
                      <a16:colId xmlns:a16="http://schemas.microsoft.com/office/drawing/2014/main" val="1541695007"/>
                    </a:ext>
                  </a:extLst>
                </a:gridCol>
                <a:gridCol w="2684130">
                  <a:extLst>
                    <a:ext uri="{9D8B030D-6E8A-4147-A177-3AD203B41FA5}">
                      <a16:colId xmlns:a16="http://schemas.microsoft.com/office/drawing/2014/main" val="1783992355"/>
                    </a:ext>
                  </a:extLst>
                </a:gridCol>
                <a:gridCol w="2684130">
                  <a:extLst>
                    <a:ext uri="{9D8B030D-6E8A-4147-A177-3AD203B41FA5}">
                      <a16:colId xmlns:a16="http://schemas.microsoft.com/office/drawing/2014/main" val="3584367226"/>
                    </a:ext>
                  </a:extLst>
                </a:gridCol>
              </a:tblGrid>
              <a:tr h="385301">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Sandhiya M  (2020506078)</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Girish G (2020506028)</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Swetha Das R (2020506100)</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626879483"/>
                  </a:ext>
                </a:extLst>
              </a:tr>
              <a:tr h="265797">
                <a:tc gridSpan="3">
                  <a:txBody>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Application Development</a:t>
                      </a:r>
                      <a:endParaRPr lang="en-IN" sz="1400" b="1" dirty="0">
                        <a:latin typeface="Open Sans" panose="020B0606030504020204" pitchFamily="34" charset="0"/>
                        <a:ea typeface="Open Sans" panose="020B0606030504020204" pitchFamily="34" charset="0"/>
                        <a:cs typeface="Open Sans" panose="020B0606030504020204" pitchFamily="34" charset="0"/>
                      </a:endParaRPr>
                    </a:p>
                  </a:txBody>
                  <a:tcPr/>
                </a:tc>
                <a:tc hMerge="1">
                  <a:txBody>
                    <a:bodyPr/>
                    <a:lstStyle/>
                    <a:p>
                      <a:pPr algn="ctr"/>
                      <a:endParaRPr lang="en-IN" sz="1400">
                        <a:latin typeface="Open Sans" panose="020B0606030504020204" pitchFamily="34" charset="0"/>
                        <a:ea typeface="Open Sans" panose="020B0606030504020204" pitchFamily="34" charset="0"/>
                        <a:cs typeface="Open Sans" panose="020B0606030504020204" pitchFamily="34" charset="0"/>
                      </a:endParaRPr>
                    </a:p>
                  </a:txBody>
                  <a:tcPr/>
                </a:tc>
                <a:tc hMerge="1">
                  <a:txBody>
                    <a:bodyPr/>
                    <a:lstStyle/>
                    <a:p>
                      <a:pPr algn="ct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231335233"/>
                  </a:ext>
                </a:extLst>
              </a:tr>
              <a:tr h="385301">
                <a:tc>
                  <a:txBody>
                    <a:bodyPr/>
                    <a:lstStyle/>
                    <a:p>
                      <a:pPr marL="171450" indent="-1714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Development python script to use MQTT protocol to integrate the RPi and mobile application.</a:t>
                      </a:r>
                    </a:p>
                  </a:txBody>
                  <a:tcPr/>
                </a:tc>
                <a:tc>
                  <a:txBody>
                    <a:bodyPr/>
                    <a:lstStyle/>
                    <a:p>
                      <a:pPr marL="0" indent="0">
                        <a:buFont typeface="Arial" panose="020B0604020202020204" pitchFamily="34" charset="0"/>
                        <a:buNone/>
                      </a:pPr>
                      <a:endParaRPr lang="en-IN" sz="12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171450" indent="-171450">
                        <a:buFont typeface="Arial" panose="020B0604020202020204" pitchFamily="34" charset="0"/>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694143250"/>
                  </a:ext>
                </a:extLst>
              </a:tr>
            </a:tbl>
          </a:graphicData>
        </a:graphic>
      </p:graphicFrame>
    </p:spTree>
    <p:extLst>
      <p:ext uri="{BB962C8B-B14F-4D97-AF65-F5344CB8AC3E}">
        <p14:creationId xmlns:p14="http://schemas.microsoft.com/office/powerpoint/2010/main" val="2611758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BF7B9A-A3A5-05EF-B019-A3A0FF4D5470}"/>
              </a:ext>
            </a:extLst>
          </p:cNvPr>
          <p:cNvSpPr>
            <a:spLocks noGrp="1"/>
          </p:cNvSpPr>
          <p:nvPr>
            <p:ph type="title"/>
          </p:nvPr>
        </p:nvSpPr>
        <p:spPr>
          <a:xfrm>
            <a:off x="932651" y="576675"/>
            <a:ext cx="7704000" cy="572700"/>
          </a:xfrm>
        </p:spPr>
        <p:txBody>
          <a:bodyPr/>
          <a:lstStyle/>
          <a:p>
            <a:r>
              <a:rPr lang="en-US" dirty="0"/>
              <a:t>Conference and Journals</a:t>
            </a:r>
            <a:endParaRPr lang="en-IN" dirty="0"/>
          </a:p>
        </p:txBody>
      </p:sp>
      <p:sp>
        <p:nvSpPr>
          <p:cNvPr id="12" name="Google Shape;145;p3">
            <a:extLst>
              <a:ext uri="{FF2B5EF4-FFF2-40B4-BE49-F238E27FC236}">
                <a16:creationId xmlns:a16="http://schemas.microsoft.com/office/drawing/2014/main" id="{93EB94F1-472C-2E8E-7D67-592FC723FB0C}"/>
              </a:ext>
            </a:extLst>
          </p:cNvPr>
          <p:cNvSpPr txBox="1">
            <a:spLocks/>
          </p:cNvSpPr>
          <p:nvPr/>
        </p:nvSpPr>
        <p:spPr>
          <a:xfrm>
            <a:off x="759792" y="1281312"/>
            <a:ext cx="7767520" cy="2580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Bef>
                <a:spcPts val="1000"/>
              </a:spcBef>
              <a:buSzPts val="1400"/>
              <a:buFont typeface="Arial"/>
              <a:buChar char="●"/>
            </a:pPr>
            <a:r>
              <a:rPr lang="en-US" dirty="0">
                <a:solidFill>
                  <a:schemeClr val="dk1"/>
                </a:solidFill>
              </a:rPr>
              <a:t> We have submitted our PHASE – I work “Self- Serviced Medical Community with Blockchain for Ocular Disease” to </a:t>
            </a:r>
            <a:r>
              <a:rPr lang="en-US" b="1" dirty="0">
                <a:solidFill>
                  <a:schemeClr val="dk1"/>
                </a:solidFill>
              </a:rPr>
              <a:t>5th International Conference on Data Science and Applications (ICDSA 2024). </a:t>
            </a:r>
          </a:p>
          <a:p>
            <a:pPr marL="171450" indent="-171450">
              <a:spcBef>
                <a:spcPts val="1000"/>
              </a:spcBef>
              <a:buSzPts val="1400"/>
              <a:buFont typeface="Arial"/>
              <a:buChar char="●"/>
            </a:pPr>
            <a:r>
              <a:rPr lang="en-US" dirty="0">
                <a:solidFill>
                  <a:schemeClr val="dk1"/>
                </a:solidFill>
              </a:rPr>
              <a:t>Working on the current work PHASE – II to be submitted in a </a:t>
            </a:r>
            <a:r>
              <a:rPr lang="en-US">
                <a:solidFill>
                  <a:schemeClr val="dk1"/>
                </a:solidFill>
              </a:rPr>
              <a:t>Upcoming Journal (IJERT 2024).</a:t>
            </a:r>
            <a:endParaRPr lang="en-US" dirty="0">
              <a:solidFill>
                <a:schemeClr val="dk1"/>
              </a:solidFill>
            </a:endParaRPr>
          </a:p>
        </p:txBody>
      </p:sp>
    </p:spTree>
    <p:extLst>
      <p:ext uri="{BB962C8B-B14F-4D97-AF65-F5344CB8AC3E}">
        <p14:creationId xmlns:p14="http://schemas.microsoft.com/office/powerpoint/2010/main" val="62034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4"/>
          <p:cNvSpPr/>
          <p:nvPr/>
        </p:nvSpPr>
        <p:spPr>
          <a:xfrm rot="10800000" flipH="1">
            <a:off x="-34075" y="1504905"/>
            <a:ext cx="1498366" cy="3967970"/>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4"/>
          <p:cNvSpPr txBox="1"/>
          <p:nvPr/>
        </p:nvSpPr>
        <p:spPr>
          <a:xfrm>
            <a:off x="1389706" y="2071226"/>
            <a:ext cx="6364588" cy="10010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500"/>
              <a:buFont typeface="Bebas Neue"/>
              <a:buNone/>
            </a:pPr>
            <a:r>
              <a:rPr lang="en" sz="6000" b="0" i="0" u="none" strike="noStrike" cap="none">
                <a:solidFill>
                  <a:schemeClr val="dk1"/>
                </a:solidFill>
                <a:latin typeface="Bebas Neue"/>
                <a:ea typeface="Bebas Neue"/>
                <a:cs typeface="Bebas Neue"/>
                <a:sym typeface="Bebas Neue"/>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0" y="360252"/>
            <a:ext cx="9143999"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INTRODUCTION</a:t>
            </a:r>
            <a:endParaRPr/>
          </a:p>
        </p:txBody>
      </p:sp>
      <p:sp>
        <p:nvSpPr>
          <p:cNvPr id="145" name="Google Shape;145;p3"/>
          <p:cNvSpPr txBox="1">
            <a:spLocks noGrp="1"/>
          </p:cNvSpPr>
          <p:nvPr>
            <p:ph type="body" idx="1"/>
          </p:nvPr>
        </p:nvSpPr>
        <p:spPr>
          <a:xfrm>
            <a:off x="759792" y="1281312"/>
            <a:ext cx="7767520" cy="2580876"/>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1000"/>
              </a:spcBef>
              <a:spcAft>
                <a:spcPts val="0"/>
              </a:spcAft>
              <a:buSzPts val="1400"/>
              <a:buChar char="●"/>
            </a:pPr>
            <a:r>
              <a:rPr lang="en" dirty="0">
                <a:solidFill>
                  <a:schemeClr val="dk1"/>
                </a:solidFill>
              </a:rPr>
              <a:t>In today's world, where sustainable agriculture is increasingly vital, efficient irrigation practices play a crucial role in optimizing water usage, maximizing crop yields, and ensuring food security.</a:t>
            </a:r>
            <a:endParaRPr dirty="0"/>
          </a:p>
          <a:p>
            <a:pPr marL="171450" lvl="0" indent="-171450" algn="l" rtl="0">
              <a:lnSpc>
                <a:spcPct val="100000"/>
              </a:lnSpc>
              <a:spcBef>
                <a:spcPts val="1000"/>
              </a:spcBef>
              <a:spcAft>
                <a:spcPts val="0"/>
              </a:spcAft>
              <a:buSzPts val="1400"/>
              <a:buChar char="●"/>
            </a:pPr>
            <a:r>
              <a:rPr lang="en" dirty="0">
                <a:solidFill>
                  <a:schemeClr val="dk1"/>
                </a:solidFill>
              </a:rPr>
              <a:t>Traditional irrigation methods often rely on manual intervention or fixed schedules, which can lead to overwatering, water wastage, and suboptimal crop growth.</a:t>
            </a:r>
            <a:endParaRPr dirty="0"/>
          </a:p>
          <a:p>
            <a:pPr marL="171450" lvl="0" indent="-171450" algn="l" rtl="0">
              <a:lnSpc>
                <a:spcPct val="100000"/>
              </a:lnSpc>
              <a:spcBef>
                <a:spcPts val="1000"/>
              </a:spcBef>
              <a:spcAft>
                <a:spcPts val="0"/>
              </a:spcAft>
              <a:buSzPts val="1400"/>
              <a:buChar char="●"/>
            </a:pPr>
            <a:r>
              <a:rPr lang="en" dirty="0">
                <a:solidFill>
                  <a:schemeClr val="tx1"/>
                </a:solidFill>
              </a:rPr>
              <a:t>To address these challenges, we have formulated </a:t>
            </a:r>
            <a:r>
              <a:rPr lang="en-US" dirty="0">
                <a:solidFill>
                  <a:schemeClr val="tx1"/>
                </a:solidFill>
              </a:rPr>
              <a:t>a mathematical solution that considers water loss from plants due to evapotranspiration, and also uses sensor data which enhances plant irrigation efficiency.</a:t>
            </a:r>
            <a:endParaRPr dirty="0">
              <a:solidFill>
                <a:schemeClr val="tx1"/>
              </a:solidFill>
            </a:endParaRPr>
          </a:p>
          <a:p>
            <a:pPr marL="171450" lvl="0" indent="-171450" algn="l" rtl="0">
              <a:lnSpc>
                <a:spcPct val="100000"/>
              </a:lnSpc>
              <a:spcBef>
                <a:spcPts val="1000"/>
              </a:spcBef>
              <a:spcAft>
                <a:spcPts val="0"/>
              </a:spcAft>
              <a:buSzPts val="1400"/>
              <a:buChar char="●"/>
            </a:pPr>
            <a:r>
              <a:rPr lang="en" dirty="0">
                <a:solidFill>
                  <a:schemeClr val="dk1"/>
                </a:solidFill>
              </a:rPr>
              <a:t> By integrating mathematical algorithm with advanced sensor technologies, our system enables real-time monitoring of soil moisture levels and intelligent decision-making for precise and timely irrigation.</a:t>
            </a:r>
            <a:endParaRPr dirty="0">
              <a:solidFill>
                <a:schemeClr val="dk1"/>
              </a:solidFill>
            </a:endParaRPr>
          </a:p>
        </p:txBody>
      </p:sp>
      <p:pic>
        <p:nvPicPr>
          <p:cNvPr id="146" name="Google Shape;146;p3"/>
          <p:cNvPicPr preferRelativeResize="0"/>
          <p:nvPr/>
        </p:nvPicPr>
        <p:blipFill rotWithShape="1">
          <a:blip r:embed="rId3">
            <a:alphaModFix/>
          </a:blip>
          <a:srcRect/>
          <a:stretch/>
        </p:blipFill>
        <p:spPr>
          <a:xfrm>
            <a:off x="3857847" y="3965974"/>
            <a:ext cx="1250219" cy="817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a:spLocks noGrp="1"/>
          </p:cNvSpPr>
          <p:nvPr>
            <p:ph type="title" idx="5"/>
          </p:nvPr>
        </p:nvSpPr>
        <p:spPr>
          <a:xfrm>
            <a:off x="0" y="402632"/>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OBJECTIVES</a:t>
            </a:r>
            <a:endParaRPr/>
          </a:p>
        </p:txBody>
      </p:sp>
      <p:pic>
        <p:nvPicPr>
          <p:cNvPr id="152" name="Google Shape;152;p4"/>
          <p:cNvPicPr preferRelativeResize="0"/>
          <p:nvPr/>
        </p:nvPicPr>
        <p:blipFill rotWithShape="1">
          <a:blip r:embed="rId3">
            <a:alphaModFix/>
          </a:blip>
          <a:srcRect/>
          <a:stretch/>
        </p:blipFill>
        <p:spPr>
          <a:xfrm>
            <a:off x="274271" y="3891428"/>
            <a:ext cx="1045076" cy="788625"/>
          </a:xfrm>
          <a:prstGeom prst="rect">
            <a:avLst/>
          </a:prstGeom>
          <a:noFill/>
          <a:ln>
            <a:noFill/>
          </a:ln>
        </p:spPr>
      </p:pic>
      <p:pic>
        <p:nvPicPr>
          <p:cNvPr id="153" name="Google Shape;153;p4"/>
          <p:cNvPicPr preferRelativeResize="0"/>
          <p:nvPr/>
        </p:nvPicPr>
        <p:blipFill rotWithShape="1">
          <a:blip r:embed="rId4">
            <a:alphaModFix/>
          </a:blip>
          <a:srcRect/>
          <a:stretch/>
        </p:blipFill>
        <p:spPr>
          <a:xfrm>
            <a:off x="6863525" y="3891423"/>
            <a:ext cx="958724" cy="736799"/>
          </a:xfrm>
          <a:prstGeom prst="rect">
            <a:avLst/>
          </a:prstGeom>
          <a:noFill/>
          <a:ln>
            <a:noFill/>
          </a:ln>
        </p:spPr>
      </p:pic>
      <p:sp>
        <p:nvSpPr>
          <p:cNvPr id="154" name="Google Shape;154;p4"/>
          <p:cNvSpPr/>
          <p:nvPr/>
        </p:nvSpPr>
        <p:spPr>
          <a:xfrm>
            <a:off x="0" y="4584375"/>
            <a:ext cx="9144100" cy="572711"/>
          </a:xfrm>
          <a:custGeom>
            <a:avLst/>
            <a:gdLst/>
            <a:ahLst/>
            <a:cxnLst/>
            <a:rect l="l" t="t" r="r" b="b"/>
            <a:pathLst>
              <a:path w="120021" h="12052" extrusionOk="0">
                <a:moveTo>
                  <a:pt x="0" y="4058"/>
                </a:moveTo>
                <a:cubicBezTo>
                  <a:pt x="4119" y="756"/>
                  <a:pt x="10592" y="1"/>
                  <a:pt x="16024" y="4610"/>
                </a:cubicBezTo>
                <a:cubicBezTo>
                  <a:pt x="20288" y="8229"/>
                  <a:pt x="25095" y="8710"/>
                  <a:pt x="30118" y="8076"/>
                </a:cubicBezTo>
                <a:cubicBezTo>
                  <a:pt x="60461" y="4250"/>
                  <a:pt x="56265" y="2278"/>
                  <a:pt x="88006" y="7789"/>
                </a:cubicBezTo>
                <a:cubicBezTo>
                  <a:pt x="93710" y="8780"/>
                  <a:pt x="99197" y="8686"/>
                  <a:pt x="103997" y="4610"/>
                </a:cubicBezTo>
                <a:cubicBezTo>
                  <a:pt x="109428" y="1"/>
                  <a:pt x="115898" y="758"/>
                  <a:pt x="120020" y="4058"/>
                </a:cubicBezTo>
                <a:lnTo>
                  <a:pt x="120020" y="12051"/>
                </a:lnTo>
                <a:lnTo>
                  <a:pt x="4" y="12051"/>
                </a:lnTo>
                <a:lnTo>
                  <a:pt x="4" y="4058"/>
                </a:ln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
          <p:cNvSpPr txBox="1"/>
          <p:nvPr/>
        </p:nvSpPr>
        <p:spPr>
          <a:xfrm>
            <a:off x="688240" y="1142937"/>
            <a:ext cx="8306904" cy="258087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47922C"/>
              </a:buClr>
              <a:buSzPts val="1400"/>
              <a:buFont typeface="Bebas Neue"/>
              <a:buNone/>
            </a:pPr>
            <a:r>
              <a:rPr lang="en" sz="1200" b="0" i="0" u="none" strike="noStrike" cap="none" dirty="0">
                <a:solidFill>
                  <a:srgbClr val="00261E"/>
                </a:solidFill>
                <a:latin typeface="Open Sans"/>
                <a:ea typeface="Open Sans"/>
                <a:cs typeface="Open Sans"/>
                <a:sym typeface="Open Sans"/>
              </a:rPr>
              <a:t>The main objectives of the proposed system are as follows:</a:t>
            </a:r>
            <a:endParaRPr dirty="0"/>
          </a:p>
          <a:p>
            <a:pPr marL="171450" marR="0" lvl="0" indent="-171450" algn="l" rtl="0">
              <a:lnSpc>
                <a:spcPct val="100000"/>
              </a:lnSpc>
              <a:spcBef>
                <a:spcPts val="1000"/>
              </a:spcBef>
              <a:spcAft>
                <a:spcPts val="0"/>
              </a:spcAft>
              <a:buClr>
                <a:srgbClr val="47922C"/>
              </a:buClr>
              <a:buSzPts val="1400"/>
              <a:buFont typeface="Open Sans"/>
              <a:buChar char="●"/>
            </a:pPr>
            <a:r>
              <a:rPr lang="en" sz="1200" b="0" i="0" u="none" strike="noStrike" cap="none" dirty="0">
                <a:solidFill>
                  <a:srgbClr val="00261E"/>
                </a:solidFill>
                <a:latin typeface="Open Sans"/>
                <a:ea typeface="Open Sans"/>
                <a:cs typeface="Open Sans"/>
                <a:sym typeface="Open Sans"/>
              </a:rPr>
              <a:t>To automate the water supply to the crop in order to reduce the human intervention in the irrigation process.</a:t>
            </a:r>
            <a:endParaRPr dirty="0"/>
          </a:p>
          <a:p>
            <a:pPr marL="171450" marR="0" lvl="0" indent="-171450" algn="l" rtl="0">
              <a:lnSpc>
                <a:spcPct val="100000"/>
              </a:lnSpc>
              <a:spcBef>
                <a:spcPts val="1000"/>
              </a:spcBef>
              <a:spcAft>
                <a:spcPts val="0"/>
              </a:spcAft>
              <a:buClr>
                <a:srgbClr val="47922C"/>
              </a:buClr>
              <a:buSzPts val="1400"/>
              <a:buFont typeface="Open Sans"/>
              <a:buChar char="●"/>
            </a:pPr>
            <a:r>
              <a:rPr lang="en" sz="1200" b="0" i="0" u="none" strike="noStrike" cap="none" dirty="0">
                <a:solidFill>
                  <a:srgbClr val="00261E"/>
                </a:solidFill>
                <a:latin typeface="Open Sans"/>
                <a:ea typeface="Open Sans"/>
                <a:cs typeface="Open Sans"/>
                <a:sym typeface="Open Sans"/>
              </a:rPr>
              <a:t>To enable precise irrigation by watering the crops at the time it is needed and at the precise place specifically at the root. </a:t>
            </a:r>
            <a:endParaRPr dirty="0"/>
          </a:p>
          <a:p>
            <a:pPr marL="171450" marR="0" lvl="0" indent="-171450" algn="l" rtl="0">
              <a:lnSpc>
                <a:spcPct val="100000"/>
              </a:lnSpc>
              <a:spcBef>
                <a:spcPts val="1000"/>
              </a:spcBef>
              <a:spcAft>
                <a:spcPts val="0"/>
              </a:spcAft>
              <a:buClr>
                <a:srgbClr val="47922C"/>
              </a:buClr>
              <a:buSzPts val="1400"/>
              <a:buFont typeface="Open Sans"/>
              <a:buChar char="●"/>
            </a:pPr>
            <a:r>
              <a:rPr lang="en" sz="1200" b="0" i="0" u="none" strike="noStrike" cap="none" dirty="0">
                <a:solidFill>
                  <a:srgbClr val="00261E"/>
                </a:solidFill>
                <a:latin typeface="Open Sans"/>
                <a:ea typeface="Open Sans"/>
                <a:cs typeface="Open Sans"/>
                <a:sym typeface="Open Sans"/>
              </a:rPr>
              <a:t>Integrating mathematical derivation to predict the need of water to crops by using real-time weather condition and soil data from sensors.</a:t>
            </a:r>
            <a:endParaRPr dirty="0"/>
          </a:p>
          <a:p>
            <a:pPr marL="171450" marR="0" lvl="0" indent="-171450" algn="l" rtl="0">
              <a:lnSpc>
                <a:spcPct val="100000"/>
              </a:lnSpc>
              <a:spcBef>
                <a:spcPts val="1000"/>
              </a:spcBef>
              <a:spcAft>
                <a:spcPts val="0"/>
              </a:spcAft>
              <a:buClr>
                <a:srgbClr val="47922C"/>
              </a:buClr>
              <a:buSzPts val="1400"/>
              <a:buFont typeface="Open Sans"/>
              <a:buChar char="●"/>
            </a:pPr>
            <a:r>
              <a:rPr lang="en" sz="1200" b="0" i="0" u="none" strike="noStrike" cap="none" dirty="0">
                <a:solidFill>
                  <a:srgbClr val="00261E"/>
                </a:solidFill>
                <a:latin typeface="Open Sans"/>
                <a:ea typeface="Open Sans"/>
                <a:cs typeface="Open Sans"/>
                <a:sym typeface="Open Sans"/>
              </a:rPr>
              <a:t>To fertilize the needed nutrient to the crop in precise amount with help leaf image processing. </a:t>
            </a:r>
            <a:endParaRPr dirty="0"/>
          </a:p>
          <a:p>
            <a:pPr marL="171450" marR="0" lvl="0" indent="-171450" algn="l" rtl="0">
              <a:lnSpc>
                <a:spcPct val="100000"/>
              </a:lnSpc>
              <a:spcBef>
                <a:spcPts val="1000"/>
              </a:spcBef>
              <a:spcAft>
                <a:spcPts val="0"/>
              </a:spcAft>
              <a:buClr>
                <a:srgbClr val="47922C"/>
              </a:buClr>
              <a:buSzPts val="1400"/>
              <a:buFont typeface="Open Sans"/>
              <a:buChar char="●"/>
            </a:pPr>
            <a:r>
              <a:rPr lang="en" sz="1200" b="0" i="0" u="none" strike="noStrike" cap="none" dirty="0">
                <a:solidFill>
                  <a:srgbClr val="00261E"/>
                </a:solidFill>
                <a:latin typeface="Open Sans"/>
                <a:ea typeface="Open Sans"/>
                <a:cs typeface="Open Sans"/>
                <a:sym typeface="Open Sans"/>
              </a:rPr>
              <a:t>Incorporating object detection in quality management of the crops.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95DD5-17E4-4B76-138E-3F862A414E24}"/>
              </a:ext>
            </a:extLst>
          </p:cNvPr>
          <p:cNvSpPr>
            <a:spLocks noGrp="1"/>
          </p:cNvSpPr>
          <p:nvPr>
            <p:ph type="title" idx="5"/>
          </p:nvPr>
        </p:nvSpPr>
        <p:spPr>
          <a:xfrm>
            <a:off x="3057618" y="226968"/>
            <a:ext cx="3357929" cy="572700"/>
          </a:xfrm>
        </p:spPr>
        <p:txBody>
          <a:bodyPr/>
          <a:lstStyle/>
          <a:p>
            <a:pPr algn="ctr"/>
            <a:r>
              <a:rPr lang="en-IN" dirty="0"/>
              <a:t>LITERATURE SURVEY</a:t>
            </a:r>
          </a:p>
        </p:txBody>
      </p:sp>
      <p:graphicFrame>
        <p:nvGraphicFramePr>
          <p:cNvPr id="11" name="Table 10">
            <a:extLst>
              <a:ext uri="{FF2B5EF4-FFF2-40B4-BE49-F238E27FC236}">
                <a16:creationId xmlns:a16="http://schemas.microsoft.com/office/drawing/2014/main" id="{808CF89A-8C28-4EC4-FC1E-8AF20A26F9D5}"/>
              </a:ext>
            </a:extLst>
          </p:cNvPr>
          <p:cNvGraphicFramePr>
            <a:graphicFrameLocks noGrp="1"/>
          </p:cNvGraphicFramePr>
          <p:nvPr>
            <p:extLst>
              <p:ext uri="{D42A27DB-BD31-4B8C-83A1-F6EECF244321}">
                <p14:modId xmlns:p14="http://schemas.microsoft.com/office/powerpoint/2010/main" val="703956037"/>
              </p:ext>
            </p:extLst>
          </p:nvPr>
        </p:nvGraphicFramePr>
        <p:xfrm>
          <a:off x="415760" y="1002480"/>
          <a:ext cx="8285788" cy="3914052"/>
        </p:xfrm>
        <a:graphic>
          <a:graphicData uri="http://schemas.openxmlformats.org/drawingml/2006/table">
            <a:tbl>
              <a:tblPr/>
              <a:tblGrid>
                <a:gridCol w="532724">
                  <a:extLst>
                    <a:ext uri="{9D8B030D-6E8A-4147-A177-3AD203B41FA5}">
                      <a16:colId xmlns:a16="http://schemas.microsoft.com/office/drawing/2014/main" val="534510015"/>
                    </a:ext>
                  </a:extLst>
                </a:gridCol>
                <a:gridCol w="1969182">
                  <a:extLst>
                    <a:ext uri="{9D8B030D-6E8A-4147-A177-3AD203B41FA5}">
                      <a16:colId xmlns:a16="http://schemas.microsoft.com/office/drawing/2014/main" val="202895767"/>
                    </a:ext>
                  </a:extLst>
                </a:gridCol>
                <a:gridCol w="1978696">
                  <a:extLst>
                    <a:ext uri="{9D8B030D-6E8A-4147-A177-3AD203B41FA5}">
                      <a16:colId xmlns:a16="http://schemas.microsoft.com/office/drawing/2014/main" val="1041350316"/>
                    </a:ext>
                  </a:extLst>
                </a:gridCol>
                <a:gridCol w="1959670">
                  <a:extLst>
                    <a:ext uri="{9D8B030D-6E8A-4147-A177-3AD203B41FA5}">
                      <a16:colId xmlns:a16="http://schemas.microsoft.com/office/drawing/2014/main" val="2912083766"/>
                    </a:ext>
                  </a:extLst>
                </a:gridCol>
                <a:gridCol w="1845516">
                  <a:extLst>
                    <a:ext uri="{9D8B030D-6E8A-4147-A177-3AD203B41FA5}">
                      <a16:colId xmlns:a16="http://schemas.microsoft.com/office/drawing/2014/main" val="486868329"/>
                    </a:ext>
                  </a:extLst>
                </a:gridCol>
              </a:tblGrid>
              <a:tr h="197062">
                <a:tc>
                  <a:txBody>
                    <a:bodyPr/>
                    <a:lstStyle/>
                    <a:p>
                      <a:pPr algn="ctr" rtl="0" fontAlgn="t">
                        <a:spcBef>
                          <a:spcPts val="0"/>
                        </a:spcBef>
                        <a:spcAft>
                          <a:spcPts val="0"/>
                        </a:spcAft>
                      </a:pPr>
                      <a:r>
                        <a:rPr lang="en-IN" sz="1050" b="1" i="0" u="none" strike="noStrike">
                          <a:solidFill>
                            <a:srgbClr val="000000"/>
                          </a:solidFill>
                          <a:effectLst/>
                          <a:highlight>
                            <a:srgbClr val="FFFFFF"/>
                          </a:highlight>
                          <a:latin typeface="Times New Roman" panose="02020603050405020304" pitchFamily="18" charset="0"/>
                        </a:rPr>
                        <a:t>S.No</a:t>
                      </a:r>
                      <a:endParaRPr lang="en-IN" sz="1050">
                        <a:effectLst/>
                        <a:highlight>
                          <a:srgbClr val="FFFFFF"/>
                        </a:highligh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IN" sz="1050" b="1" i="0" u="none" strike="noStrike">
                          <a:solidFill>
                            <a:srgbClr val="000000"/>
                          </a:solidFill>
                          <a:effectLst/>
                          <a:highlight>
                            <a:srgbClr val="FFFFFF"/>
                          </a:highlight>
                          <a:latin typeface="Times New Roman" panose="02020603050405020304" pitchFamily="18" charset="0"/>
                        </a:rPr>
                        <a:t>Paper Title</a:t>
                      </a:r>
                      <a:endParaRPr lang="en-IN" sz="1050">
                        <a:effectLst/>
                        <a:highlight>
                          <a:srgbClr val="FFFFFF"/>
                        </a:highligh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IN" sz="1050" b="1" i="0" u="none" strike="noStrike">
                          <a:solidFill>
                            <a:srgbClr val="000000"/>
                          </a:solidFill>
                          <a:effectLst/>
                          <a:highlight>
                            <a:srgbClr val="FFFFFF"/>
                          </a:highlight>
                          <a:latin typeface="Times New Roman" panose="02020603050405020304" pitchFamily="18" charset="0"/>
                        </a:rPr>
                        <a:t>Proposed work</a:t>
                      </a:r>
                      <a:endParaRPr lang="en-IN" sz="1050">
                        <a:effectLst/>
                        <a:highlight>
                          <a:srgbClr val="FFFFFF"/>
                        </a:highligh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IN" sz="1050" b="1" i="0" u="none" strike="noStrike">
                          <a:solidFill>
                            <a:srgbClr val="000000"/>
                          </a:solidFill>
                          <a:effectLst/>
                          <a:highlight>
                            <a:srgbClr val="FFFFFF"/>
                          </a:highlight>
                          <a:latin typeface="Times New Roman" panose="02020603050405020304" pitchFamily="18" charset="0"/>
                        </a:rPr>
                        <a:t>Drawback</a:t>
                      </a:r>
                      <a:endParaRPr lang="en-IN" sz="1050">
                        <a:effectLst/>
                        <a:highlight>
                          <a:srgbClr val="FFFFFF"/>
                        </a:highligh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IN" sz="1050" b="1" i="0" u="none" strike="noStrike">
                          <a:solidFill>
                            <a:srgbClr val="000000"/>
                          </a:solidFill>
                          <a:effectLst/>
                          <a:highlight>
                            <a:srgbClr val="FFFFFF"/>
                          </a:highlight>
                          <a:latin typeface="Times New Roman" panose="02020603050405020304" pitchFamily="18" charset="0"/>
                        </a:rPr>
                        <a:t>Future work</a:t>
                      </a:r>
                      <a:endParaRPr lang="en-IN" sz="1050">
                        <a:effectLst/>
                        <a:highlight>
                          <a:srgbClr val="FFFFFF"/>
                        </a:highligh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99425164"/>
                  </a:ext>
                </a:extLst>
              </a:tr>
              <a:tr h="946678">
                <a:tc>
                  <a:txBody>
                    <a:bodyPr/>
                    <a:lstStyle/>
                    <a:p>
                      <a:pPr algn="ctr" rtl="0" fontAlgn="t">
                        <a:spcBef>
                          <a:spcPts val="0"/>
                        </a:spcBef>
                        <a:spcAft>
                          <a:spcPts val="0"/>
                        </a:spcAft>
                      </a:pPr>
                      <a:r>
                        <a:rPr lang="en-IN" sz="1050" b="0" i="0" u="none" strike="noStrike">
                          <a:solidFill>
                            <a:srgbClr val="000000"/>
                          </a:solidFill>
                          <a:effectLst/>
                          <a:highlight>
                            <a:srgbClr val="B6D7A8"/>
                          </a:highlight>
                          <a:latin typeface="Times New Roman" panose="02020603050405020304" pitchFamily="18" charset="0"/>
                        </a:rPr>
                        <a:t>1. </a:t>
                      </a:r>
                      <a:endParaRPr lang="en-IN" sz="1050">
                        <a:effectLst/>
                        <a:highlight>
                          <a:srgbClr val="B6D7A8"/>
                        </a:highligh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B6D7A8"/>
                    </a:solidFill>
                  </a:tcPr>
                </a:tc>
                <a:tc>
                  <a:txBody>
                    <a:bodyPr/>
                    <a:lstStyle/>
                    <a:p>
                      <a:pPr rtl="0" fontAlgn="t">
                        <a:spcBef>
                          <a:spcPts val="0"/>
                        </a:spcBef>
                        <a:spcAft>
                          <a:spcPts val="0"/>
                        </a:spcAft>
                      </a:pPr>
                      <a:r>
                        <a:rPr lang="en-US" sz="1050" b="0" i="0" u="none" strike="noStrike">
                          <a:solidFill>
                            <a:srgbClr val="000000"/>
                          </a:solidFill>
                          <a:effectLst/>
                          <a:latin typeface="Times New Roman" panose="02020603050405020304" pitchFamily="18" charset="0"/>
                        </a:rPr>
                        <a:t>A Self-Supervised Learning-Based Intelligent Greenhouse Orchid Growth Inspection System for Precision Agriculture. </a:t>
                      </a:r>
                      <a:r>
                        <a:rPr lang="en-US" sz="1050" b="1" i="0" u="none" strike="noStrike">
                          <a:solidFill>
                            <a:srgbClr val="000000"/>
                          </a:solidFill>
                          <a:effectLst/>
                          <a:latin typeface="Times New Roman" panose="02020603050405020304" pitchFamily="18" charset="0"/>
                        </a:rPr>
                        <a:t>(2022)</a:t>
                      </a:r>
                      <a:endParaRPr lang="en-US" sz="105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B6D7A8"/>
                    </a:solidFill>
                  </a:tcPr>
                </a:tc>
                <a:tc>
                  <a:txBody>
                    <a:bodyPr/>
                    <a:lstStyle/>
                    <a:p>
                      <a:pPr algn="just" rtl="0" fontAlgn="t">
                        <a:spcBef>
                          <a:spcPts val="0"/>
                        </a:spcBef>
                        <a:spcAft>
                          <a:spcPts val="0"/>
                        </a:spcAft>
                      </a:pPr>
                      <a:r>
                        <a:rPr lang="en-US" sz="1050" b="0" i="0" u="none" strike="noStrike">
                          <a:solidFill>
                            <a:srgbClr val="000000"/>
                          </a:solidFill>
                          <a:effectLst/>
                          <a:latin typeface="Times New Roman" panose="02020603050405020304" pitchFamily="18" charset="0"/>
                        </a:rPr>
                        <a:t>An orchid growth inspection system is proposed for detecting the growth status of orchids in greenhouses.</a:t>
                      </a:r>
                      <a:endParaRPr lang="en-US" sz="1050">
                        <a:effectLst/>
                      </a:endParaRPr>
                    </a:p>
                    <a:p>
                      <a:pPr fontAlgn="t"/>
                      <a:br>
                        <a:rPr lang="en-US" sz="1050">
                          <a:effectLst/>
                        </a:rPr>
                      </a:br>
                      <a:endParaRPr lang="en-US" sz="105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B6D7A8"/>
                    </a:solidFill>
                  </a:tcPr>
                </a:tc>
                <a:tc>
                  <a:txBody>
                    <a:bodyPr/>
                    <a:lstStyle/>
                    <a:p>
                      <a:pPr algn="just" rtl="0" fontAlgn="t">
                        <a:spcBef>
                          <a:spcPts val="0"/>
                        </a:spcBef>
                        <a:spcAft>
                          <a:spcPts val="0"/>
                        </a:spcAft>
                      </a:pPr>
                      <a:r>
                        <a:rPr lang="en-US" sz="1050" b="0" i="0" u="none" strike="noStrike">
                          <a:solidFill>
                            <a:srgbClr val="000000"/>
                          </a:solidFill>
                          <a:effectLst/>
                          <a:latin typeface="Times New Roman" panose="02020603050405020304" pitchFamily="18" charset="0"/>
                        </a:rPr>
                        <a:t>Lacks practicality. </a:t>
                      </a:r>
                      <a:endParaRPr lang="en-US" sz="1050">
                        <a:effectLst/>
                      </a:endParaRPr>
                    </a:p>
                    <a:p>
                      <a:pPr algn="just" rtl="0" fontAlgn="t">
                        <a:spcBef>
                          <a:spcPts val="0"/>
                        </a:spcBef>
                        <a:spcAft>
                          <a:spcPts val="0"/>
                        </a:spcAft>
                      </a:pPr>
                      <a:r>
                        <a:rPr lang="en-US" sz="1050" b="0" i="0" u="none" strike="noStrike">
                          <a:solidFill>
                            <a:srgbClr val="000000"/>
                          </a:solidFill>
                          <a:effectLst/>
                          <a:latin typeface="Times New Roman" panose="02020603050405020304" pitchFamily="18" charset="0"/>
                        </a:rPr>
                        <a:t>Scalability issues may occur when implementing this system on a larger scale.</a:t>
                      </a:r>
                      <a:endParaRPr lang="en-US" sz="105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B6D7A8"/>
                    </a:solidFill>
                  </a:tcPr>
                </a:tc>
                <a:tc>
                  <a:txBody>
                    <a:bodyPr/>
                    <a:lstStyle/>
                    <a:p>
                      <a:pPr rtl="0" fontAlgn="t">
                        <a:spcBef>
                          <a:spcPts val="0"/>
                        </a:spcBef>
                        <a:spcAft>
                          <a:spcPts val="0"/>
                        </a:spcAft>
                      </a:pPr>
                      <a:r>
                        <a:rPr lang="en-US" sz="1050" b="0" i="0" u="none" strike="noStrike">
                          <a:solidFill>
                            <a:srgbClr val="000000"/>
                          </a:solidFill>
                          <a:effectLst/>
                          <a:latin typeface="Times New Roman" panose="02020603050405020304" pitchFamily="18" charset="0"/>
                        </a:rPr>
                        <a:t>Develop remote monitoring and control capabilities for orchid growers to access real-time data, receive alerts, and adjust greenhouse settings from anywhere.</a:t>
                      </a:r>
                      <a:endParaRPr lang="en-US" sz="105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B6D7A8"/>
                    </a:solidFill>
                  </a:tcPr>
                </a:tc>
                <a:extLst>
                  <a:ext uri="{0D108BD9-81ED-4DB2-BD59-A6C34878D82A}">
                    <a16:rowId xmlns:a16="http://schemas.microsoft.com/office/drawing/2014/main" val="2993327489"/>
                  </a:ext>
                </a:extLst>
              </a:tr>
              <a:tr h="1297693">
                <a:tc>
                  <a:txBody>
                    <a:bodyPr/>
                    <a:lstStyle/>
                    <a:p>
                      <a:pPr algn="ctr" rtl="0" fontAlgn="t">
                        <a:spcBef>
                          <a:spcPts val="0"/>
                        </a:spcBef>
                        <a:spcAft>
                          <a:spcPts val="0"/>
                        </a:spcAft>
                      </a:pPr>
                      <a:r>
                        <a:rPr lang="en-IN" sz="1050" b="0" i="0" u="none" strike="noStrike">
                          <a:solidFill>
                            <a:srgbClr val="000000"/>
                          </a:solidFill>
                          <a:effectLst/>
                          <a:highlight>
                            <a:srgbClr val="FFFFFF"/>
                          </a:highlight>
                          <a:latin typeface="Times New Roman" panose="02020603050405020304" pitchFamily="18" charset="0"/>
                        </a:rPr>
                        <a:t>2.</a:t>
                      </a:r>
                      <a:endParaRPr lang="en-IN" sz="1050">
                        <a:effectLst/>
                        <a:highlight>
                          <a:srgbClr val="FFFFFF"/>
                        </a:highligh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050" b="0" i="0" u="none" strike="noStrike">
                          <a:solidFill>
                            <a:srgbClr val="000000"/>
                          </a:solidFill>
                          <a:effectLst/>
                          <a:latin typeface="Times New Roman" panose="02020603050405020304" pitchFamily="18" charset="0"/>
                        </a:rPr>
                        <a:t>IoT-based Water Harvesting, Moisture Monitoring, and Crop Monitoring System for Precision Agriculture. </a:t>
                      </a:r>
                      <a:r>
                        <a:rPr lang="en-US" sz="1050" b="1" i="0" u="none" strike="noStrike">
                          <a:solidFill>
                            <a:srgbClr val="000000"/>
                          </a:solidFill>
                          <a:effectLst/>
                          <a:latin typeface="Times New Roman" panose="02020603050405020304" pitchFamily="18" charset="0"/>
                        </a:rPr>
                        <a:t>(2023)</a:t>
                      </a:r>
                      <a:endParaRPr lang="en-US" sz="1050">
                        <a:effectLst/>
                      </a:endParaRPr>
                    </a:p>
                    <a:p>
                      <a:pPr fontAlgn="t"/>
                      <a:br>
                        <a:rPr lang="en-US" sz="1050">
                          <a:effectLst/>
                        </a:rPr>
                      </a:br>
                      <a:endParaRPr lang="en-US" sz="105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050" b="0" i="0" u="none" strike="noStrike" dirty="0">
                          <a:solidFill>
                            <a:srgbClr val="000000"/>
                          </a:solidFill>
                          <a:effectLst/>
                          <a:latin typeface="Times New Roman" panose="02020603050405020304" pitchFamily="18" charset="0"/>
                        </a:rPr>
                        <a:t>An IoT-based system is proposed to automate and optimize water harvesting, moisture monitoring, and crop monitoring for precision agriculture.</a:t>
                      </a:r>
                      <a:endParaRPr lang="en-US" sz="1050" dirty="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050" b="0" i="0" u="none" strike="noStrike">
                          <a:solidFill>
                            <a:srgbClr val="0D0D0D"/>
                          </a:solidFill>
                          <a:effectLst/>
                          <a:latin typeface="Times New Roman" panose="02020603050405020304" pitchFamily="18" charset="0"/>
                        </a:rPr>
                        <a:t>Lacks predictive capabilities for crop growth rates, potentially limiting farmers' ability to optimize agricultural practices and </a:t>
                      </a:r>
                      <a:r>
                        <a:rPr lang="en-US" sz="1050" b="0" i="0" u="none" strike="noStrike">
                          <a:solidFill>
                            <a:srgbClr val="000000"/>
                          </a:solidFill>
                          <a:effectLst/>
                          <a:latin typeface="Times New Roman" panose="02020603050405020304" pitchFamily="18" charset="0"/>
                        </a:rPr>
                        <a:t>uneconomical for small-scale farmers.</a:t>
                      </a:r>
                      <a:endParaRPr lang="en-US" sz="1050">
                        <a:effectLst/>
                      </a:endParaRPr>
                    </a:p>
                    <a:p>
                      <a:pPr fontAlgn="t"/>
                      <a:br>
                        <a:rPr lang="en-US" sz="1050">
                          <a:effectLst/>
                        </a:rPr>
                      </a:br>
                      <a:endParaRPr lang="en-US" sz="105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050" b="0" i="0" u="none" strike="noStrike" dirty="0">
                          <a:solidFill>
                            <a:srgbClr val="000000"/>
                          </a:solidFill>
                          <a:effectLst/>
                          <a:latin typeface="Times New Roman" panose="02020603050405020304" pitchFamily="18" charset="0"/>
                        </a:rPr>
                        <a:t>Use of machine learning algorithms for crop growth rate prediction and the development of low-cost sensors for small-scale farmers.</a:t>
                      </a:r>
                      <a:endParaRPr lang="en-US" sz="1050" dirty="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14058495"/>
                  </a:ext>
                </a:extLst>
              </a:tr>
              <a:tr h="1297693">
                <a:tc>
                  <a:txBody>
                    <a:bodyPr/>
                    <a:lstStyle/>
                    <a:p>
                      <a:pPr algn="ctr" rtl="0" fontAlgn="t">
                        <a:spcBef>
                          <a:spcPts val="0"/>
                        </a:spcBef>
                        <a:spcAft>
                          <a:spcPts val="0"/>
                        </a:spcAft>
                      </a:pPr>
                      <a:r>
                        <a:rPr lang="en-IN" sz="1050" b="0" i="0" u="none" strike="noStrike">
                          <a:solidFill>
                            <a:srgbClr val="000000"/>
                          </a:solidFill>
                          <a:effectLst/>
                          <a:highlight>
                            <a:srgbClr val="FFFFFF"/>
                          </a:highlight>
                          <a:latin typeface="Times New Roman" panose="02020603050405020304" pitchFamily="18" charset="0"/>
                        </a:rPr>
                        <a:t>3.</a:t>
                      </a:r>
                      <a:endParaRPr lang="en-IN" sz="1050">
                        <a:effectLst/>
                        <a:highlight>
                          <a:srgbClr val="FFFFFF"/>
                        </a:highligh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IN" sz="1050" b="0" i="0" u="none" strike="noStrike">
                          <a:solidFill>
                            <a:srgbClr val="000000"/>
                          </a:solidFill>
                          <a:effectLst/>
                          <a:latin typeface="Times New Roman" panose="02020603050405020304" pitchFamily="18" charset="0"/>
                        </a:rPr>
                        <a:t>Smart Irrigation Management System for Precision Agriculture. </a:t>
                      </a:r>
                      <a:r>
                        <a:rPr lang="en-IN" sz="1050" b="1" i="0" u="none" strike="noStrike">
                          <a:solidFill>
                            <a:srgbClr val="000000"/>
                          </a:solidFill>
                          <a:effectLst/>
                          <a:latin typeface="Times New Roman" panose="02020603050405020304" pitchFamily="18" charset="0"/>
                        </a:rPr>
                        <a:t>(2023)</a:t>
                      </a:r>
                      <a:endParaRPr lang="en-IN" sz="105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050" b="0" i="0" u="none" strike="noStrike" dirty="0">
                          <a:solidFill>
                            <a:srgbClr val="000000"/>
                          </a:solidFill>
                          <a:effectLst/>
                          <a:latin typeface="Times New Roman" panose="02020603050405020304" pitchFamily="18" charset="0"/>
                        </a:rPr>
                        <a:t>An IoT based smart farming system that helps farmers acquire real time data for effective environmental monitoring that improves overall production and product quality.</a:t>
                      </a:r>
                      <a:endParaRPr lang="en-US" sz="1050" dirty="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050" b="0" i="0" u="none" strike="noStrike" dirty="0">
                          <a:solidFill>
                            <a:srgbClr val="0D0D0D"/>
                          </a:solidFill>
                          <a:effectLst/>
                          <a:latin typeface="Times New Roman" panose="02020603050405020304" pitchFamily="18" charset="0"/>
                        </a:rPr>
                        <a:t>Lacks robust security measures and efficient data collection methods thus leading to </a:t>
                      </a:r>
                      <a:r>
                        <a:rPr lang="en-US" sz="1050" b="0" i="0" u="none" strike="noStrike" dirty="0">
                          <a:solidFill>
                            <a:srgbClr val="000000"/>
                          </a:solidFill>
                          <a:effectLst/>
                          <a:latin typeface="Times New Roman" panose="02020603050405020304" pitchFamily="18" charset="0"/>
                        </a:rPr>
                        <a:t>compromised data integrity and reduced model effectiveness in real-world applications.</a:t>
                      </a:r>
                      <a:endParaRPr lang="en-US" sz="1050" dirty="0">
                        <a:effectLst/>
                      </a:endParaRPr>
                    </a:p>
                    <a:p>
                      <a:pPr fontAlgn="t"/>
                      <a:br>
                        <a:rPr lang="en-US" sz="1050" dirty="0">
                          <a:effectLst/>
                        </a:rPr>
                      </a:br>
                      <a:endParaRPr lang="en-US" sz="1050" dirty="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050" b="0" i="0" u="none" strike="noStrike" dirty="0">
                          <a:solidFill>
                            <a:srgbClr val="1F1F1F"/>
                          </a:solidFill>
                          <a:effectLst/>
                          <a:latin typeface="Times New Roman" panose="02020603050405020304" pitchFamily="18" charset="0"/>
                        </a:rPr>
                        <a:t>The proposed model can be enhanced by taking into account the security aspect and mobile sink.</a:t>
                      </a:r>
                      <a:endParaRPr lang="en-US" sz="1050" dirty="0">
                        <a:effectLst/>
                      </a:endParaRPr>
                    </a:p>
                  </a:txBody>
                  <a:tcPr marL="29199" marR="29199" marT="29199" marB="29199">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8804008"/>
                  </a:ext>
                </a:extLst>
              </a:tr>
            </a:tbl>
          </a:graphicData>
        </a:graphic>
      </p:graphicFrame>
      <p:sp>
        <p:nvSpPr>
          <p:cNvPr id="12" name="Rectangle 1">
            <a:extLst>
              <a:ext uri="{FF2B5EF4-FFF2-40B4-BE49-F238E27FC236}">
                <a16:creationId xmlns:a16="http://schemas.microsoft.com/office/drawing/2014/main" id="{14B1C85B-1BF7-7A19-BF78-DA31233D03C4}"/>
              </a:ext>
            </a:extLst>
          </p:cNvPr>
          <p:cNvSpPr>
            <a:spLocks noChangeArrowheads="1"/>
          </p:cNvSpPr>
          <p:nvPr/>
        </p:nvSpPr>
        <p:spPr bwMode="auto">
          <a:xfrm>
            <a:off x="-1022935" y="1001866"/>
            <a:ext cx="17275726" cy="499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91404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4D95F908-9D4D-6C0E-259E-ED9CD1CC8BF4}"/>
              </a:ext>
            </a:extLst>
          </p:cNvPr>
          <p:cNvGraphicFramePr>
            <a:graphicFrameLocks noGrp="1"/>
          </p:cNvGraphicFramePr>
          <p:nvPr>
            <p:extLst>
              <p:ext uri="{D42A27DB-BD31-4B8C-83A1-F6EECF244321}">
                <p14:modId xmlns:p14="http://schemas.microsoft.com/office/powerpoint/2010/main" val="210587157"/>
              </p:ext>
            </p:extLst>
          </p:nvPr>
        </p:nvGraphicFramePr>
        <p:xfrm>
          <a:off x="614409" y="970330"/>
          <a:ext cx="8244347" cy="3973086"/>
        </p:xfrm>
        <a:graphic>
          <a:graphicData uri="http://schemas.openxmlformats.org/drawingml/2006/table">
            <a:tbl>
              <a:tblPr/>
              <a:tblGrid>
                <a:gridCol w="316720">
                  <a:extLst>
                    <a:ext uri="{9D8B030D-6E8A-4147-A177-3AD203B41FA5}">
                      <a16:colId xmlns:a16="http://schemas.microsoft.com/office/drawing/2014/main" val="798262936"/>
                    </a:ext>
                  </a:extLst>
                </a:gridCol>
                <a:gridCol w="1450736">
                  <a:extLst>
                    <a:ext uri="{9D8B030D-6E8A-4147-A177-3AD203B41FA5}">
                      <a16:colId xmlns:a16="http://schemas.microsoft.com/office/drawing/2014/main" val="2738042192"/>
                    </a:ext>
                  </a:extLst>
                </a:gridCol>
                <a:gridCol w="2494828">
                  <a:extLst>
                    <a:ext uri="{9D8B030D-6E8A-4147-A177-3AD203B41FA5}">
                      <a16:colId xmlns:a16="http://schemas.microsoft.com/office/drawing/2014/main" val="3691242939"/>
                    </a:ext>
                  </a:extLst>
                </a:gridCol>
                <a:gridCol w="2112949">
                  <a:extLst>
                    <a:ext uri="{9D8B030D-6E8A-4147-A177-3AD203B41FA5}">
                      <a16:colId xmlns:a16="http://schemas.microsoft.com/office/drawing/2014/main" val="3700681542"/>
                    </a:ext>
                  </a:extLst>
                </a:gridCol>
                <a:gridCol w="1869114">
                  <a:extLst>
                    <a:ext uri="{9D8B030D-6E8A-4147-A177-3AD203B41FA5}">
                      <a16:colId xmlns:a16="http://schemas.microsoft.com/office/drawing/2014/main" val="737013927"/>
                    </a:ext>
                  </a:extLst>
                </a:gridCol>
              </a:tblGrid>
              <a:tr h="442560">
                <a:tc>
                  <a:txBody>
                    <a:bodyPr/>
                    <a:lstStyle/>
                    <a:p>
                      <a:pPr algn="ctr" rtl="0" fontAlgn="t">
                        <a:spcBef>
                          <a:spcPts val="0"/>
                        </a:spcBef>
                        <a:spcAft>
                          <a:spcPts val="0"/>
                        </a:spcAft>
                      </a:pPr>
                      <a:r>
                        <a:rPr lang="en-IN" sz="1100" b="1" i="0" u="none" strike="noStrike">
                          <a:solidFill>
                            <a:srgbClr val="000000"/>
                          </a:solidFill>
                          <a:effectLst/>
                          <a:latin typeface="Times New Roman" panose="02020603050405020304" pitchFamily="18" charset="0"/>
                        </a:rPr>
                        <a:t>S.No</a:t>
                      </a:r>
                      <a:endParaRPr lang="en-IN"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IN" sz="1100" b="1" i="0" u="none" strike="noStrike">
                          <a:solidFill>
                            <a:srgbClr val="000000"/>
                          </a:solidFill>
                          <a:effectLst/>
                          <a:latin typeface="Times New Roman" panose="02020603050405020304" pitchFamily="18" charset="0"/>
                        </a:rPr>
                        <a:t>Paper Title</a:t>
                      </a:r>
                      <a:endParaRPr lang="en-IN"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IN" sz="1100" b="1" i="0" u="none" strike="noStrike">
                          <a:solidFill>
                            <a:srgbClr val="000000"/>
                          </a:solidFill>
                          <a:effectLst/>
                          <a:latin typeface="Times New Roman" panose="02020603050405020304" pitchFamily="18" charset="0"/>
                        </a:rPr>
                        <a:t>Proposed work</a:t>
                      </a:r>
                      <a:endParaRPr lang="en-IN"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IN" sz="1100" b="1" i="0" u="none" strike="noStrike">
                          <a:solidFill>
                            <a:srgbClr val="000000"/>
                          </a:solidFill>
                          <a:effectLst/>
                          <a:latin typeface="Times New Roman" panose="02020603050405020304" pitchFamily="18" charset="0"/>
                        </a:rPr>
                        <a:t>Drawback</a:t>
                      </a:r>
                      <a:endParaRPr lang="en-IN"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IN" sz="1100" b="1" i="0" u="none" strike="noStrike">
                          <a:solidFill>
                            <a:srgbClr val="000000"/>
                          </a:solidFill>
                          <a:effectLst/>
                          <a:latin typeface="Times New Roman" panose="02020603050405020304" pitchFamily="18" charset="0"/>
                        </a:rPr>
                        <a:t>Future work</a:t>
                      </a:r>
                      <a:endParaRPr lang="en-IN"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93690061"/>
                  </a:ext>
                </a:extLst>
              </a:tr>
              <a:tr h="1106401">
                <a:tc>
                  <a:txBody>
                    <a:bodyPr/>
                    <a:lstStyle/>
                    <a:p>
                      <a:pPr algn="ctr" rtl="0" fontAlgn="t">
                        <a:spcBef>
                          <a:spcPts val="0"/>
                        </a:spcBef>
                        <a:spcAft>
                          <a:spcPts val="0"/>
                        </a:spcAft>
                      </a:pPr>
                      <a:r>
                        <a:rPr lang="en-IN" sz="1100" b="0" i="0" u="none" strike="noStrike">
                          <a:solidFill>
                            <a:srgbClr val="000000"/>
                          </a:solidFill>
                          <a:effectLst/>
                          <a:latin typeface="Times New Roman" panose="02020603050405020304" pitchFamily="18" charset="0"/>
                        </a:rPr>
                        <a:t>4.</a:t>
                      </a:r>
                      <a:endParaRPr lang="en-IN"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Precision Agriculture: Influencing factors and challenges faced by farmers in delta districts of Tamil Nadu.</a:t>
                      </a:r>
                      <a:r>
                        <a:rPr lang="en-US" sz="1100" b="1" i="0" u="none" strike="noStrike">
                          <a:solidFill>
                            <a:srgbClr val="000000"/>
                          </a:solidFill>
                          <a:effectLst/>
                          <a:latin typeface="Times New Roman" panose="02020603050405020304" pitchFamily="18" charset="0"/>
                        </a:rPr>
                        <a:t> (2023)</a:t>
                      </a:r>
                      <a:endParaRPr lang="en-US"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100" b="0" i="0" u="none" strike="noStrike" dirty="0">
                          <a:solidFill>
                            <a:srgbClr val="000000"/>
                          </a:solidFill>
                          <a:effectLst/>
                          <a:latin typeface="Times New Roman" panose="02020603050405020304" pitchFamily="18" charset="0"/>
                        </a:rPr>
                        <a:t>A comprehensive study on the demographic factors’ influence on Precision Agriculture, also accesses the influence of </a:t>
                      </a:r>
                      <a:r>
                        <a:rPr lang="en-US" sz="1100" b="0" i="0" u="none" strike="noStrike" dirty="0" err="1">
                          <a:solidFill>
                            <a:srgbClr val="000000"/>
                          </a:solidFill>
                          <a:effectLst/>
                          <a:latin typeface="Times New Roman" panose="02020603050405020304" pitchFamily="18" charset="0"/>
                        </a:rPr>
                        <a:t>Agro</a:t>
                      </a:r>
                      <a:r>
                        <a:rPr lang="en-US" sz="1100" b="0" i="0" u="none" strike="noStrike" dirty="0">
                          <a:solidFill>
                            <a:srgbClr val="000000"/>
                          </a:solidFill>
                          <a:effectLst/>
                          <a:latin typeface="Times New Roman" panose="02020603050405020304" pitchFamily="18" charset="0"/>
                        </a:rPr>
                        <a:t> ecological factors, </a:t>
                      </a:r>
                      <a:r>
                        <a:rPr lang="en-US" sz="1100" b="0" i="0" u="none" strike="noStrike" dirty="0" err="1">
                          <a:solidFill>
                            <a:srgbClr val="000000"/>
                          </a:solidFill>
                          <a:effectLst/>
                          <a:latin typeface="Times New Roman" panose="02020603050405020304" pitchFamily="18" charset="0"/>
                        </a:rPr>
                        <a:t>behavioural</a:t>
                      </a:r>
                      <a:r>
                        <a:rPr lang="en-US" sz="1100" b="0" i="0" u="none" strike="noStrike" dirty="0">
                          <a:solidFill>
                            <a:srgbClr val="000000"/>
                          </a:solidFill>
                          <a:effectLst/>
                          <a:latin typeface="Times New Roman" panose="02020603050405020304" pitchFamily="18" charset="0"/>
                        </a:rPr>
                        <a:t> factors, institutional factors, informational factors, technical factors, perception factors towards Precision Agriculture adoption.</a:t>
                      </a:r>
                      <a:endParaRPr lang="en-US" sz="1100" dirty="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100" b="0" i="0" u="none" strike="noStrike">
                          <a:solidFill>
                            <a:srgbClr val="000000"/>
                          </a:solidFill>
                          <a:effectLst/>
                          <a:latin typeface="Times New Roman" panose="02020603050405020304" pitchFamily="18" charset="0"/>
                        </a:rPr>
                        <a:t>Limited only to the delta districts of Tamil Nadu and concentrates only on the attributes and challenges faced by farmers in adopting Precision Agriculture.</a:t>
                      </a:r>
                      <a:endParaRPr lang="en-US"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100" b="0" i="0" u="none" strike="noStrike">
                          <a:solidFill>
                            <a:srgbClr val="0D0D0D"/>
                          </a:solidFill>
                          <a:effectLst/>
                          <a:latin typeface="Times New Roman" panose="02020603050405020304" pitchFamily="18" charset="0"/>
                        </a:rPr>
                        <a:t>Expand this study to a wider geographic area and explore additional factors that impact the adoption of Precision Agriculture.</a:t>
                      </a:r>
                      <a:endParaRPr lang="en-US"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3668467"/>
                  </a:ext>
                </a:extLst>
              </a:tr>
              <a:tr h="1222309">
                <a:tc>
                  <a:txBody>
                    <a:bodyPr/>
                    <a:lstStyle/>
                    <a:p>
                      <a:pPr algn="ctr" rtl="0" fontAlgn="t">
                        <a:spcBef>
                          <a:spcPts val="0"/>
                        </a:spcBef>
                        <a:spcAft>
                          <a:spcPts val="0"/>
                        </a:spcAft>
                      </a:pPr>
                      <a:r>
                        <a:rPr lang="en-IN" sz="1100" b="0" i="0" u="none" strike="noStrike">
                          <a:solidFill>
                            <a:srgbClr val="000000"/>
                          </a:solidFill>
                          <a:effectLst/>
                          <a:latin typeface="Times New Roman" panose="02020603050405020304" pitchFamily="18" charset="0"/>
                        </a:rPr>
                        <a:t>5.</a:t>
                      </a:r>
                      <a:endParaRPr lang="en-IN"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Towards a Multimodal System for Precision Agriculture using IoT and Machine Learning. </a:t>
                      </a:r>
                      <a:r>
                        <a:rPr lang="en-US" sz="1100" b="1" i="0" u="none" strike="noStrike">
                          <a:solidFill>
                            <a:srgbClr val="000000"/>
                          </a:solidFill>
                          <a:effectLst/>
                          <a:latin typeface="Times New Roman" panose="02020603050405020304" pitchFamily="18" charset="0"/>
                        </a:rPr>
                        <a:t>(2021)</a:t>
                      </a:r>
                      <a:endParaRPr lang="en-US" sz="1100">
                        <a:effectLst/>
                      </a:endParaRPr>
                    </a:p>
                    <a:p>
                      <a:pPr fontAlgn="t"/>
                      <a:br>
                        <a:rPr lang="en-US" sz="1100">
                          <a:effectLst/>
                        </a:rPr>
                      </a:br>
                      <a:endParaRPr lang="en-US"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100" b="0" i="0" u="none" strike="noStrike">
                          <a:solidFill>
                            <a:srgbClr val="000000"/>
                          </a:solidFill>
                          <a:effectLst/>
                          <a:latin typeface="Times New Roman" panose="02020603050405020304" pitchFamily="18" charset="0"/>
                        </a:rPr>
                        <a:t>A system that incorporates all common state-of-the-art approaches for precision agriculture use. Technologies like the Internet of Things (IoT) for data collection, machine Learning for crop damage prediction, and deep learning for crop disease detection are incorporated.</a:t>
                      </a:r>
                      <a:endParaRPr lang="en-US"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100" b="0" i="0" u="none" strike="noStrike" dirty="0">
                          <a:solidFill>
                            <a:srgbClr val="0D0D0D"/>
                          </a:solidFill>
                          <a:effectLst/>
                          <a:latin typeface="Times New Roman" panose="02020603050405020304" pitchFamily="18" charset="0"/>
                        </a:rPr>
                        <a:t>The model's limited ability to produce high-quality results for minority classes, compounded by the lack of hyperparameter optimization.</a:t>
                      </a:r>
                      <a:endParaRPr lang="en-US" sz="1100" dirty="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100" b="0" i="0" u="none" strike="noStrike">
                          <a:solidFill>
                            <a:srgbClr val="0D0D0D"/>
                          </a:solidFill>
                          <a:effectLst/>
                          <a:latin typeface="Times New Roman" panose="02020603050405020304" pitchFamily="18" charset="0"/>
                        </a:rPr>
                        <a:t>Developing models that are better suited to handle imbalanced datasets, improving minority class representation, and introducing hyperparameter optimization techniques to enhance model performance.</a:t>
                      </a:r>
                      <a:endParaRPr lang="en-US"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1583171"/>
                  </a:ext>
                </a:extLst>
              </a:tr>
              <a:tr h="874584">
                <a:tc>
                  <a:txBody>
                    <a:bodyPr/>
                    <a:lstStyle/>
                    <a:p>
                      <a:pPr algn="ctr" rtl="0" fontAlgn="t">
                        <a:spcBef>
                          <a:spcPts val="0"/>
                        </a:spcBef>
                        <a:spcAft>
                          <a:spcPts val="0"/>
                        </a:spcAft>
                      </a:pPr>
                      <a:r>
                        <a:rPr lang="en-IN" sz="1100" b="0" i="0" u="none" strike="noStrike">
                          <a:solidFill>
                            <a:srgbClr val="000000"/>
                          </a:solidFill>
                          <a:effectLst/>
                          <a:latin typeface="Times New Roman" panose="02020603050405020304" pitchFamily="18" charset="0"/>
                        </a:rPr>
                        <a:t>6.</a:t>
                      </a:r>
                      <a:endParaRPr lang="en-IN"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Precision Agriculture: IoT Based System for Real Time Monitoring of Paddy Growth. </a:t>
                      </a:r>
                      <a:r>
                        <a:rPr lang="en-US" sz="1100" b="1" i="0" u="none" strike="noStrike">
                          <a:solidFill>
                            <a:srgbClr val="000000"/>
                          </a:solidFill>
                          <a:effectLst/>
                          <a:latin typeface="Times New Roman" panose="02020603050405020304" pitchFamily="18" charset="0"/>
                        </a:rPr>
                        <a:t>(2023)</a:t>
                      </a:r>
                      <a:endParaRPr lang="en-US"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100" b="0" i="0" u="none" strike="noStrike">
                          <a:solidFill>
                            <a:srgbClr val="000000"/>
                          </a:solidFill>
                          <a:effectLst/>
                          <a:latin typeface="Times New Roman" panose="02020603050405020304" pitchFamily="18" charset="0"/>
                        </a:rPr>
                        <a:t>An IoT-based system for tracking paddy growth, made up of numerous sensors that gather information about the environment in real-time, including temperature, humidity, soil moisture, and water levels.</a:t>
                      </a:r>
                      <a:endParaRPr lang="en-US"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100" b="0" i="0" u="none" strike="noStrike">
                          <a:solidFill>
                            <a:srgbClr val="0D0D0D"/>
                          </a:solidFill>
                          <a:effectLst/>
                          <a:latin typeface="Times New Roman" panose="02020603050405020304" pitchFamily="18" charset="0"/>
                        </a:rPr>
                        <a:t>Potential cost and scalability challenges, ongoing maintenance and reliability concerns.</a:t>
                      </a:r>
                      <a:endParaRPr lang="en-US" sz="110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tc>
                  <a:txBody>
                    <a:bodyPr/>
                    <a:lstStyle/>
                    <a:p>
                      <a:pPr algn="just" rtl="0" fontAlgn="t">
                        <a:spcBef>
                          <a:spcPts val="0"/>
                        </a:spcBef>
                        <a:spcAft>
                          <a:spcPts val="0"/>
                        </a:spcAft>
                      </a:pPr>
                      <a:r>
                        <a:rPr lang="en-US" sz="1100" b="0" i="0" u="none" strike="noStrike" dirty="0">
                          <a:solidFill>
                            <a:srgbClr val="000000"/>
                          </a:solidFill>
                          <a:effectLst/>
                          <a:latin typeface="Times New Roman" panose="02020603050405020304" pitchFamily="18" charset="0"/>
                        </a:rPr>
                        <a:t>I</a:t>
                      </a:r>
                      <a:r>
                        <a:rPr lang="en-US" sz="1100" b="0" i="0" u="none" strike="noStrike" dirty="0">
                          <a:solidFill>
                            <a:srgbClr val="0D0D0D"/>
                          </a:solidFill>
                          <a:effectLst/>
                          <a:latin typeface="Times New Roman" panose="02020603050405020304" pitchFamily="18" charset="0"/>
                        </a:rPr>
                        <a:t>ntegrating AI and ML for more efficient data analysis, enabling remote monitoring and control, enhancing usability and accessibility.</a:t>
                      </a:r>
                      <a:endParaRPr lang="en-US" sz="1100" dirty="0">
                        <a:effectLst/>
                      </a:endParaRPr>
                    </a:p>
                  </a:txBody>
                  <a:tcPr marL="29621" marR="29621" marT="29621" marB="296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53630054"/>
                  </a:ext>
                </a:extLst>
              </a:tr>
            </a:tbl>
          </a:graphicData>
        </a:graphic>
      </p:graphicFrame>
      <p:sp>
        <p:nvSpPr>
          <p:cNvPr id="12" name="Rectangle 1">
            <a:extLst>
              <a:ext uri="{FF2B5EF4-FFF2-40B4-BE49-F238E27FC236}">
                <a16:creationId xmlns:a16="http://schemas.microsoft.com/office/drawing/2014/main" id="{F53885C3-4513-B3A9-8AD8-1AF5E1C50E52}"/>
              </a:ext>
            </a:extLst>
          </p:cNvPr>
          <p:cNvSpPr>
            <a:spLocks noChangeArrowheads="1"/>
          </p:cNvSpPr>
          <p:nvPr/>
        </p:nvSpPr>
        <p:spPr bwMode="auto">
          <a:xfrm>
            <a:off x="-494853" y="1236252"/>
            <a:ext cx="17054005" cy="487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3" name="Title 5">
            <a:extLst>
              <a:ext uri="{FF2B5EF4-FFF2-40B4-BE49-F238E27FC236}">
                <a16:creationId xmlns:a16="http://schemas.microsoft.com/office/drawing/2014/main" id="{31762C17-C619-FC55-B0F5-04531C7D8216}"/>
              </a:ext>
            </a:extLst>
          </p:cNvPr>
          <p:cNvSpPr txBox="1">
            <a:spLocks/>
          </p:cNvSpPr>
          <p:nvPr/>
        </p:nvSpPr>
        <p:spPr>
          <a:xfrm>
            <a:off x="3057619" y="200084"/>
            <a:ext cx="335792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dirty="0"/>
              <a:t>LITERATURE SURVEY</a:t>
            </a:r>
          </a:p>
        </p:txBody>
      </p:sp>
    </p:spTree>
    <p:extLst>
      <p:ext uri="{BB962C8B-B14F-4D97-AF65-F5344CB8AC3E}">
        <p14:creationId xmlns:p14="http://schemas.microsoft.com/office/powerpoint/2010/main" val="3628554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6"/>
          <p:cNvSpPr txBox="1">
            <a:spLocks noGrp="1"/>
          </p:cNvSpPr>
          <p:nvPr>
            <p:ph type="title" idx="5"/>
          </p:nvPr>
        </p:nvSpPr>
        <p:spPr>
          <a:xfrm>
            <a:off x="50" y="110057"/>
            <a:ext cx="914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METHODOLOGY</a:t>
            </a:r>
            <a:endParaRPr/>
          </a:p>
        </p:txBody>
      </p:sp>
      <p:pic>
        <p:nvPicPr>
          <p:cNvPr id="167" name="Google Shape;167;p6"/>
          <p:cNvPicPr preferRelativeResize="0"/>
          <p:nvPr/>
        </p:nvPicPr>
        <p:blipFill rotWithShape="1">
          <a:blip r:embed="rId3">
            <a:alphaModFix/>
          </a:blip>
          <a:srcRect/>
          <a:stretch/>
        </p:blipFill>
        <p:spPr>
          <a:xfrm>
            <a:off x="274271" y="3891428"/>
            <a:ext cx="1045076" cy="788625"/>
          </a:xfrm>
          <a:prstGeom prst="rect">
            <a:avLst/>
          </a:prstGeom>
          <a:noFill/>
          <a:ln>
            <a:noFill/>
          </a:ln>
        </p:spPr>
      </p:pic>
      <p:pic>
        <p:nvPicPr>
          <p:cNvPr id="168" name="Google Shape;168;p6"/>
          <p:cNvPicPr preferRelativeResize="0"/>
          <p:nvPr/>
        </p:nvPicPr>
        <p:blipFill rotWithShape="1">
          <a:blip r:embed="rId4">
            <a:alphaModFix/>
          </a:blip>
          <a:srcRect/>
          <a:stretch/>
        </p:blipFill>
        <p:spPr>
          <a:xfrm>
            <a:off x="6863525" y="3891423"/>
            <a:ext cx="958724" cy="736799"/>
          </a:xfrm>
          <a:prstGeom prst="rect">
            <a:avLst/>
          </a:prstGeom>
          <a:noFill/>
          <a:ln>
            <a:noFill/>
          </a:ln>
        </p:spPr>
      </p:pic>
      <p:sp>
        <p:nvSpPr>
          <p:cNvPr id="169" name="Google Shape;169;p6"/>
          <p:cNvSpPr/>
          <p:nvPr/>
        </p:nvSpPr>
        <p:spPr>
          <a:xfrm>
            <a:off x="0" y="4584375"/>
            <a:ext cx="9144100" cy="572711"/>
          </a:xfrm>
          <a:custGeom>
            <a:avLst/>
            <a:gdLst/>
            <a:ahLst/>
            <a:cxnLst/>
            <a:rect l="l" t="t" r="r" b="b"/>
            <a:pathLst>
              <a:path w="120021" h="12052" extrusionOk="0">
                <a:moveTo>
                  <a:pt x="0" y="4058"/>
                </a:moveTo>
                <a:cubicBezTo>
                  <a:pt x="4119" y="756"/>
                  <a:pt x="10592" y="1"/>
                  <a:pt x="16024" y="4610"/>
                </a:cubicBezTo>
                <a:cubicBezTo>
                  <a:pt x="20288" y="8229"/>
                  <a:pt x="25095" y="8710"/>
                  <a:pt x="30118" y="8076"/>
                </a:cubicBezTo>
                <a:cubicBezTo>
                  <a:pt x="60461" y="4250"/>
                  <a:pt x="56265" y="2278"/>
                  <a:pt x="88006" y="7789"/>
                </a:cubicBezTo>
                <a:cubicBezTo>
                  <a:pt x="93710" y="8780"/>
                  <a:pt x="99197" y="8686"/>
                  <a:pt x="103997" y="4610"/>
                </a:cubicBezTo>
                <a:cubicBezTo>
                  <a:pt x="109428" y="1"/>
                  <a:pt x="115898" y="758"/>
                  <a:pt x="120020" y="4058"/>
                </a:cubicBezTo>
                <a:lnTo>
                  <a:pt x="120020" y="12051"/>
                </a:lnTo>
                <a:lnTo>
                  <a:pt x="4" y="12051"/>
                </a:lnTo>
                <a:lnTo>
                  <a:pt x="4" y="4058"/>
                </a:lnTo>
                <a:close/>
              </a:path>
            </a:pathLst>
          </a:custGeom>
          <a:solidFill>
            <a:srgbClr val="4792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
          <p:cNvSpPr txBox="1"/>
          <p:nvPr/>
        </p:nvSpPr>
        <p:spPr>
          <a:xfrm>
            <a:off x="436025" y="888100"/>
            <a:ext cx="8708100" cy="25809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1000"/>
              </a:spcBef>
              <a:spcAft>
                <a:spcPts val="0"/>
              </a:spcAft>
              <a:buClr>
                <a:srgbClr val="47922C"/>
              </a:buClr>
              <a:buSzPts val="1400"/>
              <a:buFont typeface="Open Sans"/>
              <a:buChar char="●"/>
            </a:pPr>
            <a:r>
              <a:rPr lang="en" sz="1200" b="1" dirty="0">
                <a:solidFill>
                  <a:srgbClr val="00261E"/>
                </a:solidFill>
                <a:latin typeface="Open Sans"/>
                <a:ea typeface="Open Sans"/>
                <a:cs typeface="Open Sans"/>
                <a:sym typeface="Open Sans"/>
              </a:rPr>
              <a:t>Sensor Network - </a:t>
            </a:r>
            <a:r>
              <a:rPr lang="en" sz="1200" dirty="0">
                <a:solidFill>
                  <a:srgbClr val="00261E"/>
                </a:solidFill>
                <a:latin typeface="Open Sans"/>
                <a:ea typeface="Open Sans"/>
                <a:cs typeface="Open Sans"/>
                <a:sym typeface="Open Sans"/>
              </a:rPr>
              <a:t> Building a sensor network with various sensors such as soil moisture sensor, temperature and humidity sensor to collect the real-time  soil condition.</a:t>
            </a:r>
            <a:endParaRPr sz="1200" dirty="0">
              <a:solidFill>
                <a:srgbClr val="00261E"/>
              </a:solidFill>
              <a:latin typeface="Open Sans"/>
              <a:ea typeface="Open Sans"/>
              <a:cs typeface="Open Sans"/>
              <a:sym typeface="Open Sans"/>
            </a:endParaRPr>
          </a:p>
          <a:p>
            <a:pPr marL="171450" marR="0" lvl="0" indent="-171450" algn="l" rtl="0">
              <a:lnSpc>
                <a:spcPct val="100000"/>
              </a:lnSpc>
              <a:spcBef>
                <a:spcPts val="1000"/>
              </a:spcBef>
              <a:spcAft>
                <a:spcPts val="0"/>
              </a:spcAft>
              <a:buClr>
                <a:srgbClr val="47922C"/>
              </a:buClr>
              <a:buSzPts val="1400"/>
              <a:buFont typeface="Open Sans"/>
              <a:buChar char="●"/>
            </a:pPr>
            <a:r>
              <a:rPr lang="en" sz="1200" b="1" dirty="0">
                <a:solidFill>
                  <a:srgbClr val="00261E"/>
                </a:solidFill>
                <a:latin typeface="Open Sans"/>
                <a:ea typeface="Open Sans"/>
                <a:cs typeface="Open Sans"/>
                <a:sym typeface="Open Sans"/>
              </a:rPr>
              <a:t>Data Collection - </a:t>
            </a:r>
            <a:r>
              <a:rPr lang="en" sz="1200" dirty="0">
                <a:solidFill>
                  <a:srgbClr val="00261E"/>
                </a:solidFill>
                <a:latin typeface="Open Sans"/>
                <a:ea typeface="Open Sans"/>
                <a:cs typeface="Open Sans"/>
                <a:sym typeface="Open Sans"/>
              </a:rPr>
              <a:t>The data is collected from the soil and the target value i.e., to turn on or off the water pump is created such that it could be used to train  the AI model.</a:t>
            </a:r>
            <a:endParaRPr sz="1200" dirty="0">
              <a:solidFill>
                <a:srgbClr val="00261E"/>
              </a:solidFill>
              <a:latin typeface="Open Sans"/>
              <a:ea typeface="Open Sans"/>
              <a:cs typeface="Open Sans"/>
              <a:sym typeface="Open Sans"/>
            </a:endParaRPr>
          </a:p>
          <a:p>
            <a:pPr marL="171450" marR="0" lvl="0" indent="-171450" algn="l" rtl="0">
              <a:lnSpc>
                <a:spcPct val="100000"/>
              </a:lnSpc>
              <a:spcBef>
                <a:spcPts val="1000"/>
              </a:spcBef>
              <a:spcAft>
                <a:spcPts val="0"/>
              </a:spcAft>
              <a:buClr>
                <a:srgbClr val="47922C"/>
              </a:buClr>
              <a:buSzPts val="1400"/>
              <a:buFont typeface="Open Sans"/>
              <a:buChar char="●"/>
            </a:pPr>
            <a:r>
              <a:rPr lang="en" sz="1200" b="1" dirty="0">
                <a:solidFill>
                  <a:srgbClr val="00261E"/>
                </a:solidFill>
                <a:latin typeface="Open Sans"/>
                <a:ea typeface="Open Sans"/>
                <a:cs typeface="Open Sans"/>
                <a:sym typeface="Open Sans"/>
              </a:rPr>
              <a:t>Mathematical Formulation for Irrigation- </a:t>
            </a:r>
            <a:r>
              <a:rPr lang="en" sz="1200" dirty="0">
                <a:solidFill>
                  <a:srgbClr val="00261E"/>
                </a:solidFill>
                <a:latin typeface="Open Sans"/>
                <a:ea typeface="Open Sans"/>
                <a:cs typeface="Open Sans"/>
                <a:sym typeface="Open Sans"/>
              </a:rPr>
              <a:t>An mathematical formula is built with FAO reference created to predict the target action. The real-time weather is also used in decision making to minimize the water usage.</a:t>
            </a:r>
            <a:endParaRPr sz="1200" dirty="0">
              <a:solidFill>
                <a:srgbClr val="00261E"/>
              </a:solidFill>
              <a:latin typeface="Open Sans"/>
              <a:ea typeface="Open Sans"/>
              <a:cs typeface="Open Sans"/>
              <a:sym typeface="Open Sans"/>
            </a:endParaRPr>
          </a:p>
          <a:p>
            <a:pPr marL="171450" marR="0" lvl="0" indent="-171450" algn="l" rtl="0">
              <a:lnSpc>
                <a:spcPct val="100000"/>
              </a:lnSpc>
              <a:spcBef>
                <a:spcPts val="1000"/>
              </a:spcBef>
              <a:spcAft>
                <a:spcPts val="0"/>
              </a:spcAft>
              <a:buClr>
                <a:srgbClr val="47922C"/>
              </a:buClr>
              <a:buSzPts val="1400"/>
              <a:buFont typeface="Open Sans"/>
              <a:buChar char="●"/>
            </a:pPr>
            <a:r>
              <a:rPr lang="en" sz="1200" b="1" dirty="0">
                <a:solidFill>
                  <a:srgbClr val="00261E"/>
                </a:solidFill>
                <a:latin typeface="Open Sans"/>
                <a:ea typeface="Open Sans"/>
                <a:cs typeface="Open Sans"/>
                <a:sym typeface="Open Sans"/>
              </a:rPr>
              <a:t>Fertigation - </a:t>
            </a:r>
            <a:r>
              <a:rPr lang="en" sz="1200" dirty="0">
                <a:solidFill>
                  <a:srgbClr val="00261E"/>
                </a:solidFill>
                <a:latin typeface="Open Sans"/>
                <a:ea typeface="Open Sans"/>
                <a:cs typeface="Open Sans"/>
                <a:sym typeface="Open Sans"/>
              </a:rPr>
              <a:t> Image based nutrient deficient identification system is incorporated to fertigate the crops in precise manner.</a:t>
            </a:r>
            <a:endParaRPr sz="1200" dirty="0">
              <a:solidFill>
                <a:srgbClr val="00261E"/>
              </a:solidFill>
              <a:latin typeface="Open Sans"/>
              <a:ea typeface="Open Sans"/>
              <a:cs typeface="Open Sans"/>
              <a:sym typeface="Open Sans"/>
            </a:endParaRPr>
          </a:p>
          <a:p>
            <a:pPr marL="171450" marR="0" lvl="0" indent="-171450" algn="l" rtl="0">
              <a:lnSpc>
                <a:spcPct val="100000"/>
              </a:lnSpc>
              <a:spcBef>
                <a:spcPts val="1000"/>
              </a:spcBef>
              <a:spcAft>
                <a:spcPts val="0"/>
              </a:spcAft>
              <a:buClr>
                <a:srgbClr val="47922C"/>
              </a:buClr>
              <a:buSzPts val="1400"/>
              <a:buFont typeface="Open Sans"/>
              <a:buChar char="●"/>
            </a:pPr>
            <a:r>
              <a:rPr lang="en" sz="1200" b="1" dirty="0">
                <a:solidFill>
                  <a:srgbClr val="00261E"/>
                </a:solidFill>
                <a:latin typeface="Open Sans"/>
                <a:ea typeface="Open Sans"/>
                <a:cs typeface="Open Sans"/>
                <a:sym typeface="Open Sans"/>
              </a:rPr>
              <a:t>Quality Management - </a:t>
            </a:r>
            <a:r>
              <a:rPr lang="en" sz="1200" dirty="0">
                <a:solidFill>
                  <a:srgbClr val="00261E"/>
                </a:solidFill>
                <a:latin typeface="Open Sans"/>
                <a:ea typeface="Open Sans"/>
                <a:cs typeface="Open Sans"/>
                <a:sym typeface="Open Sans"/>
              </a:rPr>
              <a:t>The crop quality management is integrated to ensure providing the timely indication of harvesting and loading to market.</a:t>
            </a:r>
            <a:endParaRPr dirty="0">
              <a:latin typeface="Open Sans"/>
              <a:ea typeface="Open Sans"/>
              <a:cs typeface="Open Sans"/>
              <a:sym typeface="Open Sans"/>
            </a:endParaRPr>
          </a:p>
          <a:p>
            <a:pPr marL="171450" marR="0" lvl="0" indent="-171450" algn="l" rtl="0">
              <a:lnSpc>
                <a:spcPct val="100000"/>
              </a:lnSpc>
              <a:spcBef>
                <a:spcPts val="1000"/>
              </a:spcBef>
              <a:spcAft>
                <a:spcPts val="0"/>
              </a:spcAft>
              <a:buClr>
                <a:srgbClr val="47922C"/>
              </a:buClr>
              <a:buSzPts val="1400"/>
              <a:buFont typeface="Open Sans"/>
              <a:buChar char="●"/>
            </a:pPr>
            <a:r>
              <a:rPr lang="en" sz="1200" b="1" dirty="0">
                <a:solidFill>
                  <a:srgbClr val="00261E"/>
                </a:solidFill>
                <a:latin typeface="Open Sans"/>
                <a:ea typeface="Open Sans"/>
                <a:cs typeface="Open Sans"/>
                <a:sym typeface="Open Sans"/>
              </a:rPr>
              <a:t>Remote Control - </a:t>
            </a:r>
            <a:r>
              <a:rPr lang="en" sz="1200" dirty="0">
                <a:solidFill>
                  <a:srgbClr val="00261E"/>
                </a:solidFill>
                <a:latin typeface="Open Sans"/>
                <a:ea typeface="Open Sans"/>
                <a:cs typeface="Open Sans"/>
                <a:sym typeface="Open Sans"/>
              </a:rPr>
              <a:t> Enabling remote control of irrigation through mobile application.</a:t>
            </a:r>
            <a:endParaRPr sz="1200" dirty="0">
              <a:solidFill>
                <a:srgbClr val="00261E"/>
              </a:solidFill>
              <a:latin typeface="Open Sans"/>
              <a:ea typeface="Open Sans"/>
              <a:cs typeface="Open Sans"/>
              <a:sym typeface="Open Sans"/>
            </a:endParaRPr>
          </a:p>
          <a:p>
            <a:pPr marL="457200" marR="0" lvl="0" indent="0" algn="l" rtl="0">
              <a:lnSpc>
                <a:spcPct val="100000"/>
              </a:lnSpc>
              <a:spcBef>
                <a:spcPts val="1000"/>
              </a:spcBef>
              <a:spcAft>
                <a:spcPts val="0"/>
              </a:spcAft>
              <a:buNone/>
            </a:pPr>
            <a:endParaRPr sz="1200" b="1" dirty="0">
              <a:solidFill>
                <a:srgbClr val="00261E"/>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5"/>
          <p:cNvSpPr txBox="1">
            <a:spLocks noGrp="1"/>
          </p:cNvSpPr>
          <p:nvPr>
            <p:ph type="title"/>
          </p:nvPr>
        </p:nvSpPr>
        <p:spPr>
          <a:xfrm>
            <a:off x="185195" y="108773"/>
            <a:ext cx="9144000" cy="572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3500"/>
              <a:buNone/>
            </a:pPr>
            <a:r>
              <a:rPr lang="en-US" dirty="0"/>
              <a:t>M</a:t>
            </a:r>
            <a:r>
              <a:rPr lang="en" dirty="0"/>
              <a:t>odular ARCHITECTURE</a:t>
            </a:r>
            <a:endParaRPr dirty="0"/>
          </a:p>
        </p:txBody>
      </p:sp>
      <p:pic>
        <p:nvPicPr>
          <p:cNvPr id="3" name="Picture 2">
            <a:extLst>
              <a:ext uri="{FF2B5EF4-FFF2-40B4-BE49-F238E27FC236}">
                <a16:creationId xmlns:a16="http://schemas.microsoft.com/office/drawing/2014/main" id="{D01B9A63-79BA-566B-A318-D161DBE73F48}"/>
              </a:ext>
            </a:extLst>
          </p:cNvPr>
          <p:cNvPicPr>
            <a:picLocks noChangeAspect="1"/>
          </p:cNvPicPr>
          <p:nvPr/>
        </p:nvPicPr>
        <p:blipFill rotWithShape="1">
          <a:blip r:embed="rId3"/>
          <a:srcRect l="27984" t="17503" r="26744" b="17037"/>
          <a:stretch/>
        </p:blipFill>
        <p:spPr>
          <a:xfrm>
            <a:off x="2282456" y="889425"/>
            <a:ext cx="4735032" cy="3851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80" y="184480"/>
            <a:ext cx="7704000" cy="572700"/>
          </a:xfrm>
        </p:spPr>
        <p:txBody>
          <a:bodyPr/>
          <a:lstStyle/>
          <a:p>
            <a:r>
              <a:rPr lang="en-US" dirty="0"/>
              <a:t>IPAIS – ARCHITECTURE for Irrigation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3252"/>
            <a:ext cx="9144000" cy="4258037"/>
          </a:xfrm>
          <a:prstGeom prst="rect">
            <a:avLst/>
          </a:prstGeom>
        </p:spPr>
      </p:pic>
    </p:spTree>
    <p:extLst>
      <p:ext uri="{BB962C8B-B14F-4D97-AF65-F5344CB8AC3E}">
        <p14:creationId xmlns:p14="http://schemas.microsoft.com/office/powerpoint/2010/main" val="3185724802"/>
      </p:ext>
    </p:extLst>
  </p:cSld>
  <p:clrMapOvr>
    <a:masterClrMapping/>
  </p:clrMapOvr>
</p:sld>
</file>

<file path=ppt/theme/theme1.xml><?xml version="1.0" encoding="utf-8"?>
<a:theme xmlns:a="http://schemas.openxmlformats.org/drawingml/2006/main" name="Smart Farming Project Proposal by Slidesgo">
  <a:themeElements>
    <a:clrScheme name="Simple Light">
      <a:dk1>
        <a:srgbClr val="00261E"/>
      </a:dk1>
      <a:lt1>
        <a:srgbClr val="FFFFFF"/>
      </a:lt1>
      <a:dk2>
        <a:srgbClr val="47922C"/>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1348</TotalTime>
  <Words>2130</Words>
  <Application>Microsoft Office PowerPoint</Application>
  <PresentationFormat>On-screen Show (16:9)</PresentationFormat>
  <Paragraphs>231</Paragraphs>
  <Slides>27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Centaur</vt:lpstr>
      <vt:lpstr>Open Sans</vt:lpstr>
      <vt:lpstr>Wingdings</vt:lpstr>
      <vt:lpstr>Times New Roman</vt:lpstr>
      <vt:lpstr>Bernard MT Condensed</vt:lpstr>
      <vt:lpstr>Bebas Neue</vt:lpstr>
      <vt:lpstr>Berlin Sans FB Demi</vt:lpstr>
      <vt:lpstr>Smart Farming Project Proposal by Slidesgo</vt:lpstr>
      <vt:lpstr>Precision Agriculture – IoT Powered automated irrigation system</vt:lpstr>
      <vt:lpstr>TEAM DETAILS</vt:lpstr>
      <vt:lpstr>INTRODUCTION</vt:lpstr>
      <vt:lpstr>OBJECTIVES</vt:lpstr>
      <vt:lpstr>LITERATURE SURVEY</vt:lpstr>
      <vt:lpstr>PowerPoint Presentation</vt:lpstr>
      <vt:lpstr>METHODOLOGY</vt:lpstr>
      <vt:lpstr>Modular ARCHITECTURE</vt:lpstr>
      <vt:lpstr>IPAIS – ARCHITECTURE for Irrigation</vt:lpstr>
      <vt:lpstr>Hardware Requirements</vt:lpstr>
      <vt:lpstr>SENSOR NETWORK – Circuit diagram</vt:lpstr>
      <vt:lpstr>SENSOR NETWORK – Threshold matching</vt:lpstr>
      <vt:lpstr>Efficiency of irrigation systems</vt:lpstr>
      <vt:lpstr>Algorithm for calculating water need by a crop (ETc)</vt:lpstr>
      <vt:lpstr>determination OF CROP EVAPOTRANSIPRATION(ETc)</vt:lpstr>
      <vt:lpstr>Calculation of ET0 using Penman-Monteith equation </vt:lpstr>
      <vt:lpstr>Fetching weather data</vt:lpstr>
      <vt:lpstr>PET Calculation</vt:lpstr>
      <vt:lpstr>Crop factor (Kc)</vt:lpstr>
      <vt:lpstr>APPLICATION FLOW – SMART IRRIGATION MANAGEMENT</vt:lpstr>
      <vt:lpstr>Irrigation SETUP</vt:lpstr>
      <vt:lpstr>BIG PICTURE OF THE SYSTEM</vt:lpstr>
      <vt:lpstr>TIMELINE</vt:lpstr>
      <vt:lpstr>Team CONTRIBUTION</vt:lpstr>
      <vt:lpstr>Team CONTRIBUTION</vt:lpstr>
      <vt:lpstr>Conference and Journals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Precision Agriculture – AI Enabled automated irrigation system</dc:title>
  <dc:creator>swetha das</dc:creator>
  <cp:lastModifiedBy>sandhiya m</cp:lastModifiedBy>
  <cp:revision>42</cp:revision>
  <dcterms:modified xsi:type="dcterms:W3CDTF">2024-05-30T05:19:32Z</dcterms:modified>
</cp:coreProperties>
</file>